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4" r:id="rId3"/>
    <p:sldId id="265" r:id="rId4"/>
    <p:sldId id="267" r:id="rId5"/>
    <p:sldId id="270" r:id="rId6"/>
    <p:sldId id="271" r:id="rId7"/>
    <p:sldId id="274" r:id="rId8"/>
    <p:sldId id="272" r:id="rId9"/>
    <p:sldId id="273" r:id="rId10"/>
    <p:sldId id="276" r:id="rId11"/>
    <p:sldId id="275" r:id="rId12"/>
    <p:sldId id="277" r:id="rId1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Henrique" initials="CH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A6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em Estilo, Sem Grelh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Estilo Claro 2 - Destaqu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0"/>
  </p:normalViewPr>
  <p:slideViewPr>
    <p:cSldViewPr>
      <p:cViewPr varScale="1">
        <p:scale>
          <a:sx n="114" d="100"/>
          <a:sy n="114" d="100"/>
        </p:scale>
        <p:origin x="156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AF9F1-517F-4567-91F0-D41D2A7A772A}" type="datetimeFigureOut">
              <a:rPr lang="pt-PT" smtClean="0"/>
              <a:t>14/10/23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2F6D6-E731-4A6F-AF8C-D691DDF18E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5022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2F6D6-E731-4A6F-AF8C-D691DDF18EC7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66155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5BD103-C30E-4B22-A645-6C8864078342}" type="datetimeFigureOut">
              <a:rPr lang="pt-PT" smtClean="0"/>
              <a:t>14/10/23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pt-PT" dirty="0"/>
              <a:t>Geografia / 8.º ano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5BD103-C30E-4B22-A645-6C8864078342}" type="datetimeFigureOut">
              <a:rPr lang="pt-PT" smtClean="0"/>
              <a:t>14/10/23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AEDD-8800-48FF-9DBB-D0EAC153AE30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5BD103-C30E-4B22-A645-6C8864078342}" type="datetimeFigureOut">
              <a:rPr lang="pt-PT" smtClean="0"/>
              <a:t>14/10/23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AEDD-8800-48FF-9DBB-D0EAC153AE30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5BD103-C30E-4B22-A645-6C8864078342}" type="datetimeFigureOut">
              <a:rPr lang="pt-PT" smtClean="0"/>
              <a:t>14/10/23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pt-PT" dirty="0"/>
              <a:t>Geografia / 8.º ano</a:t>
            </a:r>
          </a:p>
          <a:p>
            <a:endParaRPr lang="pt-P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5BD103-C30E-4B22-A645-6C8864078342}" type="datetimeFigureOut">
              <a:rPr lang="pt-PT" smtClean="0"/>
              <a:t>14/10/23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AEDD-8800-48FF-9DBB-D0EAC153AE30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5BD103-C30E-4B22-A645-6C8864078342}" type="datetimeFigureOut">
              <a:rPr lang="pt-PT" smtClean="0"/>
              <a:t>14/10/23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AEDD-8800-48FF-9DBB-D0EAC153AE30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5BD103-C30E-4B22-A645-6C8864078342}" type="datetimeFigureOut">
              <a:rPr lang="pt-PT" smtClean="0"/>
              <a:t>14/10/23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AEDD-8800-48FF-9DBB-D0EAC153AE30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5BD103-C30E-4B22-A645-6C8864078342}" type="datetimeFigureOut">
              <a:rPr lang="pt-PT" smtClean="0"/>
              <a:t>14/10/23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AEDD-8800-48FF-9DBB-D0EAC153AE30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5BD103-C30E-4B22-A645-6C8864078342}" type="datetimeFigureOut">
              <a:rPr lang="pt-PT" smtClean="0"/>
              <a:t>14/10/23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AEDD-8800-48FF-9DBB-D0EAC153AE30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5BD103-C30E-4B22-A645-6C8864078342}" type="datetimeFigureOut">
              <a:rPr lang="pt-PT" smtClean="0"/>
              <a:t>14/10/23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AEDD-8800-48FF-9DBB-D0EAC153AE30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5BD103-C30E-4B22-A645-6C8864078342}" type="datetimeFigureOut">
              <a:rPr lang="pt-PT" smtClean="0"/>
              <a:t>14/10/23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AEDD-8800-48FF-9DBB-D0EAC153AE30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81328"/>
            <a:ext cx="2133600" cy="2880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dirty="0"/>
              <a:t>Geografia / 8.º ano</a:t>
            </a:r>
          </a:p>
          <a:p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19" y="1742951"/>
            <a:ext cx="8629793" cy="1470025"/>
          </a:xfrm>
        </p:spPr>
        <p:txBody>
          <a:bodyPr/>
          <a:lstStyle/>
          <a:p>
            <a:r>
              <a:rPr lang="pt-PT" b="1" dirty="0">
                <a:solidFill>
                  <a:schemeClr val="accent1">
                    <a:lumMod val="50000"/>
                  </a:schemeClr>
                </a:solidFill>
              </a:rPr>
              <a:t>Os principais indicadores demográficos</a:t>
            </a:r>
          </a:p>
        </p:txBody>
      </p:sp>
      <p:cxnSp>
        <p:nvCxnSpPr>
          <p:cNvPr id="5" name="Conexão recta 4"/>
          <p:cNvCxnSpPr/>
          <p:nvPr/>
        </p:nvCxnSpPr>
        <p:spPr>
          <a:xfrm>
            <a:off x="1187624" y="3212976"/>
            <a:ext cx="684076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" t="14095" r="82083" b="65714"/>
          <a:stretch/>
        </p:blipFill>
        <p:spPr bwMode="auto">
          <a:xfrm>
            <a:off x="3196952" y="3861048"/>
            <a:ext cx="2743200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xão recta 4"/>
          <p:cNvCxnSpPr/>
          <p:nvPr/>
        </p:nvCxnSpPr>
        <p:spPr>
          <a:xfrm>
            <a:off x="899592" y="1415207"/>
            <a:ext cx="741682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ângulo 6"/>
          <p:cNvSpPr/>
          <p:nvPr/>
        </p:nvSpPr>
        <p:spPr>
          <a:xfrm>
            <a:off x="251519" y="2204864"/>
            <a:ext cx="862979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600" b="1" dirty="0">
                <a:solidFill>
                  <a:schemeClr val="accent1">
                    <a:lumMod val="50000"/>
                  </a:schemeClr>
                </a:solidFill>
              </a:rPr>
              <a:t>Indicadores relativos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251519" y="3140968"/>
            <a:ext cx="86297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Taxa de crescimento natural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4167597" y="4581128"/>
                <a:ext cx="437292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t-PT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TCN</m:t>
                    </m:r>
                    <m:r>
                      <a:rPr lang="pt-PT" sz="22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pt-PT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8,5‰−10,2‰=−1,7</m:t>
                    </m:r>
                  </m:oMath>
                </a14:m>
                <a:r>
                  <a:rPr lang="pt-PT" sz="2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‰ </a:t>
                </a:r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597" y="4581128"/>
                <a:ext cx="4372928" cy="430887"/>
              </a:xfrm>
              <a:prstGeom prst="rect">
                <a:avLst/>
              </a:prstGeom>
              <a:blipFill rotWithShape="1">
                <a:blip r:embed="rId2"/>
                <a:stretch>
                  <a:fillRect l="-139" t="-8451" r="-837" b="-26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348990"/>
              </p:ext>
            </p:extLst>
          </p:nvPr>
        </p:nvGraphicFramePr>
        <p:xfrm>
          <a:off x="303386" y="4131021"/>
          <a:ext cx="3166789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0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2200" dirty="0"/>
                        <a:t>Indicador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200" dirty="0"/>
                        <a:t>Portugal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2200" dirty="0"/>
                        <a:t>TBN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200" dirty="0"/>
                        <a:t>8,5‰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2200" dirty="0"/>
                        <a:t>TBM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200" dirty="0"/>
                        <a:t>10,2‰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" t="14095" r="82083" b="65714"/>
          <a:stretch/>
        </p:blipFill>
        <p:spPr bwMode="auto">
          <a:xfrm>
            <a:off x="323528" y="1628800"/>
            <a:ext cx="1467333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ítulo 1"/>
          <p:cNvSpPr txBox="1">
            <a:spLocks/>
          </p:cNvSpPr>
          <p:nvPr/>
        </p:nvSpPr>
        <p:spPr>
          <a:xfrm>
            <a:off x="251519" y="734839"/>
            <a:ext cx="8629793" cy="821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600" b="1" dirty="0">
                <a:solidFill>
                  <a:schemeClr val="accent1">
                    <a:lumMod val="50000"/>
                  </a:schemeClr>
                </a:solidFill>
              </a:rPr>
              <a:t>Os principais indicadores demográficos</a:t>
            </a:r>
          </a:p>
        </p:txBody>
      </p:sp>
    </p:spTree>
    <p:extLst>
      <p:ext uri="{BB962C8B-B14F-4D97-AF65-F5344CB8AC3E}">
        <p14:creationId xmlns:p14="http://schemas.microsoft.com/office/powerpoint/2010/main" val="398743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xão recta 4"/>
          <p:cNvCxnSpPr/>
          <p:nvPr/>
        </p:nvCxnSpPr>
        <p:spPr>
          <a:xfrm>
            <a:off x="899592" y="1415207"/>
            <a:ext cx="741682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ângulo 6"/>
          <p:cNvSpPr/>
          <p:nvPr/>
        </p:nvSpPr>
        <p:spPr>
          <a:xfrm>
            <a:off x="251520" y="2204864"/>
            <a:ext cx="862979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600" b="1" dirty="0">
                <a:solidFill>
                  <a:schemeClr val="accent1">
                    <a:lumMod val="50000"/>
                  </a:schemeClr>
                </a:solidFill>
              </a:rPr>
              <a:t>Indicadores relativos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251521" y="3140968"/>
            <a:ext cx="8629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Taxa de crescimento real</a:t>
            </a:r>
          </a:p>
        </p:txBody>
      </p:sp>
      <p:sp>
        <p:nvSpPr>
          <p:cNvPr id="11" name="Rectângulo 10"/>
          <p:cNvSpPr/>
          <p:nvPr/>
        </p:nvSpPr>
        <p:spPr>
          <a:xfrm>
            <a:off x="683568" y="5229200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Crescimento real verificado por cada mil habitantes num ano. Exprime a variação total da população durante um ano. </a:t>
            </a:r>
            <a:endParaRPr lang="pt-P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2555776" y="4005064"/>
                <a:ext cx="4206473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PT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TCR </a:t>
                </a:r>
                <a14:m>
                  <m:oMath xmlns:m="http://schemas.openxmlformats.org/officeDocument/2006/math">
                    <m:r>
                      <a:rPr lang="pt-PT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pt-PT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pt-PT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pt-PT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pt-PT" sz="24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N</m:t>
                                </m:r>
                                <m:r>
                                  <a:rPr lang="pt-PT" sz="2400" b="0" i="0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pt-PT" sz="24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pt-PT" sz="2400" b="0" i="0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pt-PT" sz="24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M</m:t>
                                </m:r>
                              </m:e>
                            </m:d>
                            <m:r>
                              <a:rPr lang="pt-PT" sz="2400" b="0" i="0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pt-PT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pt-PT" sz="2400" b="0" i="0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 </m:t>
                            </m:r>
                            <m:d>
                              <m:dPr>
                                <m:ctrlPr>
                                  <a:rPr lang="pt-PT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pt-PT" sz="24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I</m:t>
                                </m:r>
                                <m:r>
                                  <a:rPr lang="pt-PT" sz="2400" b="0" i="0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pt-PT" sz="24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pt-PT" sz="2400" b="0" i="0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pt-PT" sz="24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E</m:t>
                                </m:r>
                              </m:e>
                            </m:d>
                          </m:num>
                          <m:den>
                            <m:r>
                              <m:rPr>
                                <m:sty m:val="p"/>
                              </m:rPr>
                              <a:rPr lang="pt-PT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Popula</m:t>
                            </m:r>
                            <m:r>
                              <a:rPr lang="pt-PT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çã</m:t>
                            </m:r>
                            <m:r>
                              <m:rPr>
                                <m:sty m:val="p"/>
                              </m:rPr>
                              <a:rPr lang="pt-PT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o</m:t>
                            </m:r>
                            <m:r>
                              <a:rPr lang="pt-PT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PT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total</m:t>
                            </m:r>
                          </m:den>
                        </m:f>
                      </m:e>
                    </m:d>
                    <m:r>
                      <a:rPr lang="pt-PT" sz="24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pt-PT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1000</m:t>
                    </m:r>
                  </m:oMath>
                </a14:m>
                <a:endParaRPr lang="pt-PT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4005064"/>
                <a:ext cx="4206473" cy="687881"/>
              </a:xfrm>
              <a:prstGeom prst="rect">
                <a:avLst/>
              </a:prstGeom>
              <a:blipFill rotWithShape="1">
                <a:blip r:embed="rId2"/>
                <a:stretch>
                  <a:fillRect l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" t="14095" r="82083" b="65714"/>
          <a:stretch/>
        </p:blipFill>
        <p:spPr bwMode="auto">
          <a:xfrm>
            <a:off x="323528" y="1628800"/>
            <a:ext cx="1467333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ítulo 1"/>
          <p:cNvSpPr txBox="1">
            <a:spLocks/>
          </p:cNvSpPr>
          <p:nvPr/>
        </p:nvSpPr>
        <p:spPr>
          <a:xfrm>
            <a:off x="251519" y="734839"/>
            <a:ext cx="8629793" cy="821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600" b="1" dirty="0">
                <a:solidFill>
                  <a:schemeClr val="accent1">
                    <a:lumMod val="50000"/>
                  </a:schemeClr>
                </a:solidFill>
              </a:rPr>
              <a:t>Os principais indicadores demográficos</a:t>
            </a:r>
          </a:p>
        </p:txBody>
      </p:sp>
    </p:spTree>
    <p:extLst>
      <p:ext uri="{BB962C8B-B14F-4D97-AF65-F5344CB8AC3E}">
        <p14:creationId xmlns:p14="http://schemas.microsoft.com/office/powerpoint/2010/main" val="285699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xão recta 4"/>
          <p:cNvCxnSpPr/>
          <p:nvPr/>
        </p:nvCxnSpPr>
        <p:spPr>
          <a:xfrm>
            <a:off x="899592" y="1415207"/>
            <a:ext cx="741682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ângulo 6"/>
          <p:cNvSpPr/>
          <p:nvPr/>
        </p:nvSpPr>
        <p:spPr>
          <a:xfrm>
            <a:off x="251519" y="2204864"/>
            <a:ext cx="862979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600" b="1" dirty="0">
                <a:solidFill>
                  <a:schemeClr val="accent1">
                    <a:lumMod val="50000"/>
                  </a:schemeClr>
                </a:solidFill>
              </a:rPr>
              <a:t>Indicadores relativos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251520" y="3140968"/>
            <a:ext cx="8629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Taxa de crescimento real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1044869" y="5445224"/>
                <a:ext cx="7252819" cy="6052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PT" sz="2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TCR </a:t>
                </a:r>
                <a14:m>
                  <m:oMath xmlns:m="http://schemas.openxmlformats.org/officeDocument/2006/math">
                    <m:r>
                      <a:rPr lang="pt-PT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pt-PT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pt-PT" sz="2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pt-PT" sz="2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pt-PT" sz="22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89 841</m:t>
                                </m:r>
                                <m:r>
                                  <a:rPr lang="pt-PT" sz="2200" b="0" i="0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pt-PT" sz="22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pt-PT" sz="2200" b="0" i="0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pt-PT" sz="22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107 612</m:t>
                                </m:r>
                              </m:e>
                            </m:d>
                            <m:r>
                              <a:rPr lang="pt-PT" sz="2200" b="0" i="0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pt-PT" sz="2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pt-PT" sz="2200" b="0" i="0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 </m:t>
                            </m:r>
                            <m:d>
                              <m:dPr>
                                <m:ctrlPr>
                                  <a:rPr lang="pt-PT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pt-PT" sz="22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414 610</m:t>
                                </m:r>
                                <m:r>
                                  <a:rPr lang="pt-PT" sz="2200" b="0" i="0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pt-PT" sz="22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pt-PT" sz="2200" b="0" i="0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pt-PT" sz="22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121 418</m:t>
                                </m:r>
                              </m:e>
                            </m:d>
                          </m:num>
                          <m:den>
                            <m:r>
                              <a:rPr lang="pt-PT" sz="2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10 514 844</m:t>
                            </m:r>
                          </m:den>
                        </m:f>
                      </m:e>
                    </m:d>
                    <m:r>
                      <a:rPr lang="pt-PT" sz="22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pt-PT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1000=11‰</m:t>
                    </m:r>
                  </m:oMath>
                </a14:m>
                <a:endParaRPr lang="pt-PT" sz="2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869" y="5445224"/>
                <a:ext cx="7252819" cy="605230"/>
              </a:xfrm>
              <a:prstGeom prst="rect">
                <a:avLst/>
              </a:prstGeom>
              <a:blipFill rotWithShape="1">
                <a:blip r:embed="rId2"/>
                <a:stretch>
                  <a:fillRect l="-1008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aixaDeTexto 10"/>
          <p:cNvSpPr txBox="1"/>
          <p:nvPr/>
        </p:nvSpPr>
        <p:spPr>
          <a:xfrm>
            <a:off x="466567" y="4804022"/>
            <a:ext cx="24578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400" dirty="0"/>
              <a:t>Fonte: </a:t>
            </a:r>
            <a:r>
              <a:rPr lang="pt-PT" sz="1400" dirty="0" err="1"/>
              <a:t>Pordata</a:t>
            </a:r>
            <a:r>
              <a:rPr lang="pt-PT" sz="1400" dirty="0"/>
              <a:t>, dados de 2012.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19199"/>
              </p:ext>
            </p:extLst>
          </p:nvPr>
        </p:nvGraphicFramePr>
        <p:xfrm>
          <a:off x="463191" y="4005064"/>
          <a:ext cx="820891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442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Indicadores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dirty="0"/>
                        <a:t>Nados-vivos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dirty="0"/>
                        <a:t>Óbitos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dirty="0"/>
                        <a:t>Imigrantes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dirty="0"/>
                        <a:t>Emigrantes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dirty="0"/>
                        <a:t>População 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Portugal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b="0" dirty="0"/>
                        <a:t>89 841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dirty="0"/>
                        <a:t>107 612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dirty="0"/>
                        <a:t>414 610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dirty="0"/>
                        <a:t>121 418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b="0" dirty="0"/>
                        <a:t>10 514 844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" t="14095" r="82083" b="65714"/>
          <a:stretch/>
        </p:blipFill>
        <p:spPr bwMode="auto">
          <a:xfrm>
            <a:off x="323528" y="1628800"/>
            <a:ext cx="1467333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ítulo 1"/>
          <p:cNvSpPr txBox="1">
            <a:spLocks/>
          </p:cNvSpPr>
          <p:nvPr/>
        </p:nvSpPr>
        <p:spPr>
          <a:xfrm>
            <a:off x="251519" y="734839"/>
            <a:ext cx="8629793" cy="821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600" b="1" dirty="0">
                <a:solidFill>
                  <a:schemeClr val="accent1">
                    <a:lumMod val="50000"/>
                  </a:schemeClr>
                </a:solidFill>
              </a:rPr>
              <a:t>Os principais indicadores demográficos</a:t>
            </a:r>
          </a:p>
        </p:txBody>
      </p:sp>
    </p:spTree>
    <p:extLst>
      <p:ext uri="{BB962C8B-B14F-4D97-AF65-F5344CB8AC3E}">
        <p14:creationId xmlns:p14="http://schemas.microsoft.com/office/powerpoint/2010/main" val="221110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2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19" y="734839"/>
            <a:ext cx="8629793" cy="821953"/>
          </a:xfrm>
        </p:spPr>
        <p:txBody>
          <a:bodyPr>
            <a:normAutofit/>
          </a:bodyPr>
          <a:lstStyle/>
          <a:p>
            <a:r>
              <a:rPr lang="pt-PT" sz="3600" b="1" dirty="0">
                <a:solidFill>
                  <a:schemeClr val="accent1">
                    <a:lumMod val="50000"/>
                  </a:schemeClr>
                </a:solidFill>
              </a:rPr>
              <a:t>Os principais indicadores demográficos</a:t>
            </a:r>
          </a:p>
        </p:txBody>
      </p:sp>
      <p:cxnSp>
        <p:nvCxnSpPr>
          <p:cNvPr id="5" name="Conexão recta 4"/>
          <p:cNvCxnSpPr/>
          <p:nvPr/>
        </p:nvCxnSpPr>
        <p:spPr>
          <a:xfrm>
            <a:off x="899592" y="1415207"/>
            <a:ext cx="741682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251521" y="2008188"/>
            <a:ext cx="8629792" cy="700732"/>
          </a:xfrm>
        </p:spPr>
        <p:txBody>
          <a:bodyPr/>
          <a:lstStyle/>
          <a:p>
            <a:r>
              <a:rPr lang="pt-PT" b="1" dirty="0">
                <a:solidFill>
                  <a:srgbClr val="FFC000"/>
                </a:solidFill>
              </a:rPr>
              <a:t>Para que servem?</a:t>
            </a:r>
          </a:p>
        </p:txBody>
      </p:sp>
      <p:sp>
        <p:nvSpPr>
          <p:cNvPr id="7" name="Rectângulo 6"/>
          <p:cNvSpPr/>
          <p:nvPr/>
        </p:nvSpPr>
        <p:spPr>
          <a:xfrm>
            <a:off x="933445" y="2980183"/>
            <a:ext cx="723895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 Estudar a dinâmica das populações.</a:t>
            </a:r>
          </a:p>
        </p:txBody>
      </p:sp>
      <p:sp>
        <p:nvSpPr>
          <p:cNvPr id="11" name="Rectângulo 10"/>
          <p:cNvSpPr/>
          <p:nvPr/>
        </p:nvSpPr>
        <p:spPr>
          <a:xfrm>
            <a:off x="3059832" y="3508266"/>
            <a:ext cx="28803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Como somos?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Quantos somos?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Onde vivemos?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Como vivemos?</a:t>
            </a:r>
          </a:p>
        </p:txBody>
      </p:sp>
      <p:sp>
        <p:nvSpPr>
          <p:cNvPr id="14" name="Rectângulo 13"/>
          <p:cNvSpPr/>
          <p:nvPr/>
        </p:nvSpPr>
        <p:spPr>
          <a:xfrm>
            <a:off x="933445" y="5312821"/>
            <a:ext cx="723895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66700" algn="l"/>
                <a:tab pos="361950" algn="l"/>
              </a:tabLst>
            </a:pPr>
            <a:r>
              <a:rPr lang="pt-PT" sz="2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2. Definir políticas e planificar serviços (educação, saúde ou transportes).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" t="14095" r="82083" b="65714"/>
          <a:stretch/>
        </p:blipFill>
        <p:spPr bwMode="auto">
          <a:xfrm>
            <a:off x="323528" y="1628800"/>
            <a:ext cx="1467333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xão recta 4"/>
          <p:cNvCxnSpPr/>
          <p:nvPr/>
        </p:nvCxnSpPr>
        <p:spPr>
          <a:xfrm>
            <a:off x="899592" y="1415207"/>
            <a:ext cx="741682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Subtítulo 5"/>
          <p:cNvSpPr txBox="1">
            <a:spLocks/>
          </p:cNvSpPr>
          <p:nvPr/>
        </p:nvSpPr>
        <p:spPr>
          <a:xfrm>
            <a:off x="251519" y="2037451"/>
            <a:ext cx="8629794" cy="6714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PT" b="1" dirty="0">
                <a:solidFill>
                  <a:srgbClr val="FFC000"/>
                </a:solidFill>
              </a:rPr>
              <a:t>Dividem-se em 2 grupos:</a:t>
            </a:r>
          </a:p>
        </p:txBody>
      </p:sp>
      <p:sp>
        <p:nvSpPr>
          <p:cNvPr id="7" name="Rectângulo 6"/>
          <p:cNvSpPr/>
          <p:nvPr/>
        </p:nvSpPr>
        <p:spPr>
          <a:xfrm>
            <a:off x="251519" y="2708920"/>
            <a:ext cx="862979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600" b="1" dirty="0">
                <a:solidFill>
                  <a:schemeClr val="accent1">
                    <a:lumMod val="50000"/>
                  </a:schemeClr>
                </a:solidFill>
              </a:rPr>
              <a:t>Indicadores absolutos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266691" y="3429000"/>
            <a:ext cx="358522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Indicadores que se referem apenas a valores absolutos registados num determinado local e espaço de tempo.</a:t>
            </a:r>
          </a:p>
        </p:txBody>
      </p:sp>
      <p:sp>
        <p:nvSpPr>
          <p:cNvPr id="11" name="Rectângulo 10"/>
          <p:cNvSpPr/>
          <p:nvPr/>
        </p:nvSpPr>
        <p:spPr>
          <a:xfrm>
            <a:off x="266691" y="5589240"/>
            <a:ext cx="35568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Ex.: Em 2012, em Portugal, nasceram 89 804 bebés.</a:t>
            </a:r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251519" y="734839"/>
            <a:ext cx="8629793" cy="821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600" b="1" dirty="0">
                <a:solidFill>
                  <a:schemeClr val="accent1">
                    <a:lumMod val="50000"/>
                  </a:schemeClr>
                </a:solidFill>
              </a:rPr>
              <a:t>Os principais indicadores demográficos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" t="14095" r="82083" b="65714"/>
          <a:stretch/>
        </p:blipFill>
        <p:spPr bwMode="auto">
          <a:xfrm>
            <a:off x="323528" y="1628800"/>
            <a:ext cx="1467333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Rectângulo 18"/>
          <p:cNvSpPr/>
          <p:nvPr/>
        </p:nvSpPr>
        <p:spPr>
          <a:xfrm>
            <a:off x="5292080" y="3418528"/>
            <a:ext cx="35892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São exemplos:</a:t>
            </a:r>
          </a:p>
          <a:p>
            <a:pPr algn="just"/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</a:rPr>
              <a:t>• </a:t>
            </a:r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Natalidade</a:t>
            </a:r>
          </a:p>
          <a:p>
            <a:pPr algn="just"/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</a:rPr>
              <a:t>• </a:t>
            </a:r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Mortalidade</a:t>
            </a:r>
          </a:p>
          <a:p>
            <a:pPr algn="just"/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</a:rPr>
              <a:t>• </a:t>
            </a:r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Emigração</a:t>
            </a:r>
          </a:p>
          <a:p>
            <a:pPr algn="just"/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</a:rPr>
              <a:t>• </a:t>
            </a:r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Imigração</a:t>
            </a:r>
          </a:p>
          <a:p>
            <a:pPr algn="just"/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</a:rPr>
              <a:t>• </a:t>
            </a:r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Crescimento natural</a:t>
            </a:r>
          </a:p>
          <a:p>
            <a:pPr algn="just"/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</a:rPr>
              <a:t>• </a:t>
            </a:r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Crescimento real</a:t>
            </a:r>
          </a:p>
        </p:txBody>
      </p:sp>
    </p:spTree>
    <p:extLst>
      <p:ext uri="{BB962C8B-B14F-4D97-AF65-F5344CB8AC3E}">
        <p14:creationId xmlns:p14="http://schemas.microsoft.com/office/powerpoint/2010/main" val="368759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xão recta 4"/>
          <p:cNvCxnSpPr/>
          <p:nvPr/>
        </p:nvCxnSpPr>
        <p:spPr>
          <a:xfrm>
            <a:off x="899592" y="1415207"/>
            <a:ext cx="741682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251519" y="2008188"/>
            <a:ext cx="8629794" cy="700732"/>
          </a:xfrm>
        </p:spPr>
        <p:txBody>
          <a:bodyPr/>
          <a:lstStyle/>
          <a:p>
            <a:r>
              <a:rPr lang="pt-PT" b="1" dirty="0">
                <a:solidFill>
                  <a:srgbClr val="FFC000"/>
                </a:solidFill>
              </a:rPr>
              <a:t>Como</a:t>
            </a:r>
            <a:r>
              <a:rPr lang="pt-PT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PT" b="1" dirty="0">
                <a:solidFill>
                  <a:srgbClr val="FFC000"/>
                </a:solidFill>
              </a:rPr>
              <a:t>se calculam?</a:t>
            </a:r>
          </a:p>
        </p:txBody>
      </p:sp>
      <p:sp>
        <p:nvSpPr>
          <p:cNvPr id="11" name="Rectângulo 10"/>
          <p:cNvSpPr/>
          <p:nvPr/>
        </p:nvSpPr>
        <p:spPr>
          <a:xfrm>
            <a:off x="260697" y="3429000"/>
            <a:ext cx="3528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Crescimento natural</a:t>
            </a:r>
          </a:p>
        </p:txBody>
      </p:sp>
      <p:sp>
        <p:nvSpPr>
          <p:cNvPr id="9" name="Rectângulo 8"/>
          <p:cNvSpPr/>
          <p:nvPr/>
        </p:nvSpPr>
        <p:spPr>
          <a:xfrm>
            <a:off x="260697" y="2708920"/>
            <a:ext cx="862186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600" b="1" dirty="0">
                <a:solidFill>
                  <a:schemeClr val="accent1">
                    <a:lumMod val="50000"/>
                  </a:schemeClr>
                </a:solidFill>
              </a:rPr>
              <a:t>Alguns indicadores absolutos</a:t>
            </a:r>
          </a:p>
        </p:txBody>
      </p:sp>
      <p:sp>
        <p:nvSpPr>
          <p:cNvPr id="12" name="Rectângulo 11"/>
          <p:cNvSpPr/>
          <p:nvPr/>
        </p:nvSpPr>
        <p:spPr>
          <a:xfrm>
            <a:off x="5313200" y="3429000"/>
            <a:ext cx="35681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Crescimento real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5313201" y="4149080"/>
                <a:ext cx="356811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PT" sz="2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CR </a:t>
                </a:r>
                <a14:m>
                  <m:oMath xmlns:m="http://schemas.openxmlformats.org/officeDocument/2006/math">
                    <m:r>
                      <a:rPr lang="pt-PT" sz="240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pt-PT" sz="24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pt-PT" sz="240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/>
                          </a:rPr>
                          <m:t>N</m:t>
                        </m:r>
                        <m:r>
                          <a:rPr lang="pt-PT" sz="240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pt-PT" sz="240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/>
                          </a:rPr>
                          <m:t>M</m:t>
                        </m:r>
                      </m:e>
                    </m:d>
                    <m:r>
                      <a:rPr lang="pt-PT" sz="2400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/>
                      </a:rPr>
                      <m:t>+(</m:t>
                    </m:r>
                    <m:r>
                      <m:rPr>
                        <m:sty m:val="p"/>
                      </m:rPr>
                      <a:rPr lang="pt-PT" sz="2400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/>
                      </a:rPr>
                      <m:t>I</m:t>
                    </m:r>
                    <m:r>
                      <a:rPr lang="pt-PT" sz="2400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/>
                      </a:rPr>
                      <m:t>−</m:t>
                    </m:r>
                    <m:r>
                      <m:rPr>
                        <m:sty m:val="p"/>
                      </m:rPr>
                      <a:rPr lang="pt-PT" sz="2400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/>
                      </a:rPr>
                      <m:t>E</m:t>
                    </m:r>
                    <m:r>
                      <a:rPr lang="pt-PT" sz="2400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pt-PT" sz="24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3201" y="4149080"/>
                <a:ext cx="3568111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2735" t="-10667" b="-30667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260697" y="4149080"/>
                <a:ext cx="18256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PT" sz="2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CN </a:t>
                </a:r>
                <a14:m>
                  <m:oMath xmlns:m="http://schemas.openxmlformats.org/officeDocument/2006/math">
                    <m:r>
                      <a:rPr lang="pt-PT" sz="240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pt-PT" sz="2400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/>
                      </a:rPr>
                      <m:t>N</m:t>
                    </m:r>
                    <m:r>
                      <a:rPr lang="pt-PT" sz="2400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/>
                      </a:rPr>
                      <m:t> −</m:t>
                    </m:r>
                    <m:r>
                      <m:rPr>
                        <m:sty m:val="p"/>
                      </m:rPr>
                      <a:rPr lang="pt-PT" sz="2400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/>
                      </a:rPr>
                      <m:t>M</m:t>
                    </m:r>
                  </m:oMath>
                </a14:m>
                <a:endParaRPr lang="pt-PT" sz="24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697" y="4149080"/>
                <a:ext cx="1825628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5351" t="-10667" b="-30667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ângulo 7"/>
          <p:cNvSpPr/>
          <p:nvPr/>
        </p:nvSpPr>
        <p:spPr>
          <a:xfrm>
            <a:off x="260697" y="4892967"/>
            <a:ext cx="37084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Diferença entre a natalidade e a mortalidade, num dado período de tempo (1 ano).</a:t>
            </a:r>
          </a:p>
        </p:txBody>
      </p:sp>
      <p:sp>
        <p:nvSpPr>
          <p:cNvPr id="13" name="Rectângulo 12"/>
          <p:cNvSpPr/>
          <p:nvPr/>
        </p:nvSpPr>
        <p:spPr>
          <a:xfrm>
            <a:off x="5303279" y="4856752"/>
            <a:ext cx="35792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Somatório do movimento natural com o movimento  migratório, num dado período de tempo (1 ano).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" t="14095" r="82083" b="65714"/>
          <a:stretch/>
        </p:blipFill>
        <p:spPr bwMode="auto">
          <a:xfrm>
            <a:off x="323528" y="1628800"/>
            <a:ext cx="1467333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ítulo 1"/>
          <p:cNvSpPr txBox="1">
            <a:spLocks/>
          </p:cNvSpPr>
          <p:nvPr/>
        </p:nvSpPr>
        <p:spPr>
          <a:xfrm>
            <a:off x="251519" y="734839"/>
            <a:ext cx="8629793" cy="821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600" b="1" dirty="0">
                <a:solidFill>
                  <a:schemeClr val="accent1">
                    <a:lumMod val="50000"/>
                  </a:schemeClr>
                </a:solidFill>
              </a:rPr>
              <a:t>Os principais indicadores demográficos</a:t>
            </a:r>
          </a:p>
        </p:txBody>
      </p:sp>
    </p:spTree>
    <p:extLst>
      <p:ext uri="{BB962C8B-B14F-4D97-AF65-F5344CB8AC3E}">
        <p14:creationId xmlns:p14="http://schemas.microsoft.com/office/powerpoint/2010/main" val="1330694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1" grpId="0"/>
      <p:bldP spid="9" grpId="0"/>
      <p:bldP spid="12" grpId="0"/>
      <p:bldP spid="3" grpId="0"/>
      <p:bldP spid="4" grpId="0"/>
      <p:bldP spid="8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xão recta 4"/>
          <p:cNvCxnSpPr/>
          <p:nvPr/>
        </p:nvCxnSpPr>
        <p:spPr>
          <a:xfrm>
            <a:off x="899592" y="1415207"/>
            <a:ext cx="741682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ângulo 6"/>
          <p:cNvSpPr/>
          <p:nvPr/>
        </p:nvSpPr>
        <p:spPr>
          <a:xfrm>
            <a:off x="251519" y="2204864"/>
            <a:ext cx="862979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600" b="1" dirty="0">
                <a:solidFill>
                  <a:schemeClr val="accent1">
                    <a:lumMod val="50000"/>
                  </a:schemeClr>
                </a:solidFill>
              </a:rPr>
              <a:t>Indicadores relativos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1670979" y="3140968"/>
            <a:ext cx="5763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Taxa bruta de natalidade</a:t>
            </a:r>
          </a:p>
        </p:txBody>
      </p:sp>
      <p:sp>
        <p:nvSpPr>
          <p:cNvPr id="3" name="Rectângulo 2"/>
          <p:cNvSpPr/>
          <p:nvPr/>
        </p:nvSpPr>
        <p:spPr>
          <a:xfrm>
            <a:off x="611560" y="5229200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Exprime o número de crianças que nascem por cada mil habitantes, num dado período de tempo, geralmente um ano.</a:t>
            </a:r>
            <a:endParaRPr lang="pt-PT" sz="2400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" t="14095" r="82083" b="65714"/>
          <a:stretch/>
        </p:blipFill>
        <p:spPr bwMode="auto">
          <a:xfrm>
            <a:off x="323528" y="1628800"/>
            <a:ext cx="1467333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ítulo 1"/>
          <p:cNvSpPr txBox="1">
            <a:spLocks/>
          </p:cNvSpPr>
          <p:nvPr/>
        </p:nvSpPr>
        <p:spPr>
          <a:xfrm>
            <a:off x="251519" y="734839"/>
            <a:ext cx="8629793" cy="821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600" b="1" dirty="0">
                <a:solidFill>
                  <a:schemeClr val="accent1">
                    <a:lumMod val="50000"/>
                  </a:schemeClr>
                </a:solidFill>
              </a:rPr>
              <a:t>Os principais indicadores demográficos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024932" y="3933056"/>
            <a:ext cx="4715265" cy="922176"/>
            <a:chOff x="2024932" y="3933056"/>
            <a:chExt cx="4715265" cy="92217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CaixaDeTexto 1"/>
                <p:cNvSpPr txBox="1"/>
                <p:nvPr/>
              </p:nvSpPr>
              <p:spPr>
                <a:xfrm>
                  <a:off x="2024932" y="3933056"/>
                  <a:ext cx="4715265" cy="92217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pt-PT" sz="2400" b="0" i="0" smtClean="0">
                            <a:latin typeface="Cambria Math"/>
                          </a:rPr>
                          <m:t>TBN</m:t>
                        </m:r>
                        <m:r>
                          <a:rPr lang="pt-PT" sz="2400" i="0" smtClean="0">
                            <a:latin typeface="Cambria Math"/>
                          </a:rPr>
                          <m:t>=</m:t>
                        </m:r>
                        <m:d>
                          <m:dPr>
                            <m:ctrlPr>
                              <a:rPr lang="pt-PT" sz="2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pt-PT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pt-PT" sz="2400" b="0" i="0" smtClean="0">
                                    <a:latin typeface="Cambria Math"/>
                                  </a:rPr>
                                  <m:t>N</m:t>
                                </m:r>
                                <m:r>
                                  <a:rPr lang="pt-PT" sz="2400" b="0" i="0" smtClean="0">
                                    <a:latin typeface="Cambria Math"/>
                                  </a:rPr>
                                  <m:t>.° </m:t>
                                </m:r>
                                <m:r>
                                  <m:rPr>
                                    <m:sty m:val="p"/>
                                  </m:rPr>
                                  <a:rPr lang="pt-PT" sz="2400" b="0" i="0" smtClean="0">
                                    <a:latin typeface="Cambria Math"/>
                                  </a:rPr>
                                  <m:t>nados</m:t>
                                </m:r>
                                <m:r>
                                  <a:rPr lang="pt-PT" sz="2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m:rPr>
                                    <m:sty m:val="p"/>
                                  </m:rPr>
                                  <a:rPr lang="pt-PT" sz="2400" b="0" i="0" smtClean="0">
                                    <a:latin typeface="Cambria Math"/>
                                  </a:rPr>
                                  <m:t>vivos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pt-PT" sz="2400" b="0" i="0" smtClean="0">
                                    <a:latin typeface="Cambria Math"/>
                                  </a:rPr>
                                  <m:t>Popula</m:t>
                                </m:r>
                                <m:r>
                                  <a:rPr lang="pt-PT" sz="2400" b="0" i="0" smtClean="0">
                                    <a:latin typeface="Cambria Math"/>
                                  </a:rPr>
                                  <m:t>çã</m:t>
                                </m:r>
                                <m:r>
                                  <m:rPr>
                                    <m:sty m:val="p"/>
                                  </m:rPr>
                                  <a:rPr lang="pt-PT" sz="2400" b="0" i="0" smtClean="0">
                                    <a:latin typeface="Cambria Math"/>
                                  </a:rPr>
                                  <m:t>o</m:t>
                                </m:r>
                                <m:r>
                                  <a:rPr lang="pt-PT" sz="2400" b="0" i="0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pt-PT" sz="2400" b="0" i="0" smtClean="0">
                                    <a:latin typeface="Cambria Math"/>
                                  </a:rPr>
                                  <m:t>total</m:t>
                                </m:r>
                              </m:den>
                            </m:f>
                          </m:e>
                        </m:d>
                        <m:r>
                          <a:rPr lang="pt-PT" sz="2400" i="0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pt-PT" sz="2400" b="0" i="0" smtClean="0">
                            <a:latin typeface="Cambria Math"/>
                            <a:ea typeface="Cambria Math"/>
                          </a:rPr>
                          <m:t>1000</m:t>
                        </m:r>
                      </m:oMath>
                    </m:oMathPara>
                  </a14:m>
                  <a:endParaRPr lang="pt-PT" sz="2400" dirty="0"/>
                </a:p>
              </p:txBody>
            </p:sp>
          </mc:Choice>
          <mc:Fallback xmlns="">
            <p:sp>
              <p:nvSpPr>
                <p:cNvPr id="2" name="CaixaDeTexto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24932" y="3933056"/>
                  <a:ext cx="4715265" cy="922176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" name="TextBox 3"/>
            <p:cNvSpPr txBox="1"/>
            <p:nvPr/>
          </p:nvSpPr>
          <p:spPr>
            <a:xfrm>
              <a:off x="3707904" y="3933056"/>
              <a:ext cx="1920240" cy="36576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pt-PT" sz="250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nados-vivos</a:t>
              </a:r>
              <a:endParaRPr lang="en-US" sz="25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195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xão recta 4"/>
          <p:cNvCxnSpPr/>
          <p:nvPr/>
        </p:nvCxnSpPr>
        <p:spPr>
          <a:xfrm>
            <a:off x="899592" y="1415207"/>
            <a:ext cx="741682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ângulo 6"/>
          <p:cNvSpPr/>
          <p:nvPr/>
        </p:nvSpPr>
        <p:spPr>
          <a:xfrm>
            <a:off x="251519" y="2204864"/>
            <a:ext cx="860805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600" b="1" dirty="0">
                <a:solidFill>
                  <a:schemeClr val="accent1">
                    <a:lumMod val="50000"/>
                  </a:schemeClr>
                </a:solidFill>
              </a:rPr>
              <a:t>Indicadores relativos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323528" y="3140968"/>
            <a:ext cx="85360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Taxa bruta de natalidade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998635"/>
              </p:ext>
            </p:extLst>
          </p:nvPr>
        </p:nvGraphicFramePr>
        <p:xfrm>
          <a:off x="323528" y="4149080"/>
          <a:ext cx="3456384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6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9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2200" dirty="0"/>
                        <a:t>Indicador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200" dirty="0"/>
                        <a:t>Portugal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2200" dirty="0"/>
                        <a:t>Nados-vivos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200" b="0" dirty="0"/>
                        <a:t>89 841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2200" dirty="0"/>
                        <a:t>População</a:t>
                      </a:r>
                      <a:r>
                        <a:rPr lang="pt-PT" sz="2200" baseline="0" dirty="0"/>
                        <a:t> total</a:t>
                      </a:r>
                      <a:endParaRPr lang="pt-PT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200" b="0" dirty="0"/>
                        <a:t>10 514 844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536307" y="5949280"/>
            <a:ext cx="24578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400" dirty="0"/>
              <a:t>Fonte: </a:t>
            </a:r>
            <a:r>
              <a:rPr lang="pt-PT" sz="1400" dirty="0" err="1"/>
              <a:t>Pordata</a:t>
            </a:r>
            <a:r>
              <a:rPr lang="pt-PT" sz="1400" dirty="0"/>
              <a:t>, dados de 2012.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ixaDeTexto 12"/>
              <p:cNvSpPr txBox="1"/>
              <p:nvPr/>
            </p:nvSpPr>
            <p:spPr>
              <a:xfrm>
                <a:off x="4067944" y="4437112"/>
                <a:ext cx="4916666" cy="8530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t-PT" sz="2200" b="0" i="0" smtClean="0">
                          <a:latin typeface="Cambria Math"/>
                        </a:rPr>
                        <m:t>TBN</m:t>
                      </m:r>
                      <m:r>
                        <a:rPr lang="pt-PT" sz="2200" i="0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pt-PT" sz="2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PT" sz="2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PT" sz="2200" b="0" i="0" smtClean="0">
                                  <a:latin typeface="Cambria Math"/>
                                </a:rPr>
                                <m:t>89 841</m:t>
                              </m:r>
                            </m:num>
                            <m:den>
                              <m:r>
                                <a:rPr lang="pt-PT" sz="2200" b="0" i="0" smtClean="0">
                                  <a:latin typeface="Cambria Math"/>
                                </a:rPr>
                                <m:t>10 514 844</m:t>
                              </m:r>
                            </m:den>
                          </m:f>
                        </m:e>
                      </m:d>
                      <m:r>
                        <a:rPr lang="pt-PT" sz="2200" i="0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pt-PT" sz="2200" b="0" i="0" smtClean="0">
                          <a:latin typeface="Cambria Math"/>
                          <a:ea typeface="Cambria Math"/>
                        </a:rPr>
                        <m:t>1000=8,5‰</m:t>
                      </m:r>
                    </m:oMath>
                  </m:oMathPara>
                </a14:m>
                <a:endParaRPr lang="pt-PT" sz="2200" dirty="0"/>
              </a:p>
            </p:txBody>
          </p:sp>
        </mc:Choice>
        <mc:Fallback xmlns="">
          <p:sp>
            <p:nvSpPr>
              <p:cNvPr id="13" name="CaixaDe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437112"/>
                <a:ext cx="4916666" cy="8530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" t="14095" r="82083" b="65714"/>
          <a:stretch/>
        </p:blipFill>
        <p:spPr bwMode="auto">
          <a:xfrm>
            <a:off x="323528" y="1628800"/>
            <a:ext cx="1467333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251519" y="734839"/>
            <a:ext cx="8629793" cy="821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600" b="1" dirty="0">
                <a:solidFill>
                  <a:schemeClr val="accent1">
                    <a:lumMod val="50000"/>
                  </a:schemeClr>
                </a:solidFill>
              </a:rPr>
              <a:t>Os principais indicadores demográficos</a:t>
            </a:r>
          </a:p>
        </p:txBody>
      </p:sp>
    </p:spTree>
    <p:extLst>
      <p:ext uri="{BB962C8B-B14F-4D97-AF65-F5344CB8AC3E}">
        <p14:creationId xmlns:p14="http://schemas.microsoft.com/office/powerpoint/2010/main" val="399653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xão recta 4"/>
          <p:cNvCxnSpPr/>
          <p:nvPr/>
        </p:nvCxnSpPr>
        <p:spPr>
          <a:xfrm>
            <a:off x="899592" y="1415207"/>
            <a:ext cx="741682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ângulo 6"/>
          <p:cNvSpPr/>
          <p:nvPr/>
        </p:nvSpPr>
        <p:spPr>
          <a:xfrm>
            <a:off x="251520" y="2204864"/>
            <a:ext cx="862979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600" b="1" dirty="0">
                <a:solidFill>
                  <a:schemeClr val="accent1">
                    <a:lumMod val="50000"/>
                  </a:schemeClr>
                </a:solidFill>
              </a:rPr>
              <a:t>Indicadores relativos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251520" y="3140968"/>
            <a:ext cx="8629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Taxa bruta de mortalidade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2141565" y="4077072"/>
                <a:ext cx="4878707" cy="9221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t-PT" sz="2400" b="0" i="0" smtClean="0">
                          <a:latin typeface="Cambria Math"/>
                        </a:rPr>
                        <m:t>TBM</m:t>
                      </m:r>
                      <m:r>
                        <a:rPr lang="pt-PT" sz="2400" i="0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pt-PT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PT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pt-PT" sz="2400" b="0" i="0" smtClean="0">
                                  <a:latin typeface="Cambria Math"/>
                                </a:rPr>
                                <m:t>N</m:t>
                              </m:r>
                              <m:r>
                                <a:rPr lang="pt-PT" sz="2400" b="0" i="0" smtClean="0">
                                  <a:latin typeface="Cambria Math"/>
                                </a:rPr>
                                <m:t>.° ó</m:t>
                              </m:r>
                              <m:r>
                                <m:rPr>
                                  <m:sty m:val="p"/>
                                </m:rPr>
                                <a:rPr lang="pt-PT" sz="2400" b="0" i="0" smtClean="0">
                                  <a:latin typeface="Cambria Math"/>
                                </a:rPr>
                                <m:t>bitos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pt-PT" sz="2400" b="0" i="0" smtClean="0">
                                  <a:latin typeface="Cambria Math"/>
                                </a:rPr>
                                <m:t>Popula</m:t>
                              </m:r>
                              <m:r>
                                <a:rPr lang="pt-PT" sz="2400" b="0" i="0" smtClean="0">
                                  <a:latin typeface="Cambria Math"/>
                                </a:rPr>
                                <m:t>çã</m:t>
                              </m:r>
                              <m:r>
                                <m:rPr>
                                  <m:sty m:val="p"/>
                                </m:rPr>
                                <a:rPr lang="pt-PT" sz="2400" b="0" i="0" smtClean="0">
                                  <a:latin typeface="Cambria Math"/>
                                </a:rPr>
                                <m:t>o</m:t>
                              </m:r>
                              <m:r>
                                <a:rPr lang="pt-PT" sz="2400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pt-PT" sz="2400" b="0" i="0" smtClean="0">
                                  <a:latin typeface="Cambria Math"/>
                                </a:rPr>
                                <m:t>total</m:t>
                              </m:r>
                            </m:den>
                          </m:f>
                        </m:e>
                      </m:d>
                      <m:r>
                        <a:rPr lang="pt-PT" sz="2400" i="0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pt-PT" sz="2400" b="0" i="0" smtClean="0">
                          <a:latin typeface="Cambria Math"/>
                          <a:ea typeface="Cambria Math"/>
                        </a:rPr>
                        <m:t>1000</m:t>
                      </m:r>
                    </m:oMath>
                  </m:oMathPara>
                </a14:m>
                <a:endParaRPr lang="pt-PT" sz="2400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1565" y="4077072"/>
                <a:ext cx="4878707" cy="92217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ângulo 2"/>
          <p:cNvSpPr/>
          <p:nvPr/>
        </p:nvSpPr>
        <p:spPr>
          <a:xfrm>
            <a:off x="611560" y="5229200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Exprime o número de óbitos por cada mil habitantes, num dado período de tempo, geralmente um ano.</a:t>
            </a:r>
            <a:endParaRPr lang="pt-PT" sz="2400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" t="14095" r="82083" b="65714"/>
          <a:stretch/>
        </p:blipFill>
        <p:spPr bwMode="auto">
          <a:xfrm>
            <a:off x="323528" y="1628800"/>
            <a:ext cx="1467333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ítulo 1"/>
          <p:cNvSpPr txBox="1">
            <a:spLocks/>
          </p:cNvSpPr>
          <p:nvPr/>
        </p:nvSpPr>
        <p:spPr>
          <a:xfrm>
            <a:off x="251519" y="734839"/>
            <a:ext cx="8629793" cy="821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600" b="1" dirty="0">
                <a:solidFill>
                  <a:schemeClr val="accent1">
                    <a:lumMod val="50000"/>
                  </a:schemeClr>
                </a:solidFill>
              </a:rPr>
              <a:t>Os principais indicadores demográficos</a:t>
            </a:r>
          </a:p>
        </p:txBody>
      </p:sp>
    </p:spTree>
    <p:extLst>
      <p:ext uri="{BB962C8B-B14F-4D97-AF65-F5344CB8AC3E}">
        <p14:creationId xmlns:p14="http://schemas.microsoft.com/office/powerpoint/2010/main" val="4092638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xão recta 4"/>
          <p:cNvCxnSpPr/>
          <p:nvPr/>
        </p:nvCxnSpPr>
        <p:spPr>
          <a:xfrm>
            <a:off x="899592" y="1415207"/>
            <a:ext cx="741682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ângulo 6"/>
          <p:cNvSpPr/>
          <p:nvPr/>
        </p:nvSpPr>
        <p:spPr>
          <a:xfrm>
            <a:off x="251520" y="2204864"/>
            <a:ext cx="862979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600" b="1" dirty="0">
                <a:solidFill>
                  <a:schemeClr val="accent1">
                    <a:lumMod val="50000"/>
                  </a:schemeClr>
                </a:solidFill>
              </a:rPr>
              <a:t>Indicadores relativos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251520" y="3140968"/>
            <a:ext cx="8629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Taxa bruta de mortalidade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58185"/>
              </p:ext>
            </p:extLst>
          </p:nvPr>
        </p:nvGraphicFramePr>
        <p:xfrm>
          <a:off x="323528" y="4149080"/>
          <a:ext cx="3166789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0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2200" dirty="0"/>
                        <a:t>Indicador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200" dirty="0"/>
                        <a:t>Portugal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2200" dirty="0"/>
                        <a:t>Óbitos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200" dirty="0"/>
                        <a:t>107 612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2200" dirty="0"/>
                        <a:t>População</a:t>
                      </a:r>
                      <a:r>
                        <a:rPr lang="pt-PT" sz="2200" baseline="0" dirty="0"/>
                        <a:t> total</a:t>
                      </a:r>
                      <a:endParaRPr lang="pt-PT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200" b="0" dirty="0"/>
                        <a:t>10 514 844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ixaDeTexto 11"/>
              <p:cNvSpPr txBox="1"/>
              <p:nvPr/>
            </p:nvSpPr>
            <p:spPr>
              <a:xfrm>
                <a:off x="3828079" y="4437112"/>
                <a:ext cx="5064401" cy="853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t-PT" sz="2200" b="0" i="0" smtClean="0">
                          <a:latin typeface="Cambria Math"/>
                        </a:rPr>
                        <m:t>TBM</m:t>
                      </m:r>
                      <m:r>
                        <a:rPr lang="pt-PT" sz="2200" i="0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pt-PT" sz="2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PT" sz="2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PT" sz="2200" b="0" i="0" smtClean="0">
                                  <a:latin typeface="Cambria Math"/>
                                </a:rPr>
                                <m:t>107 612</m:t>
                              </m:r>
                            </m:num>
                            <m:den>
                              <m:r>
                                <a:rPr lang="pt-PT" sz="2200" b="0" i="0" smtClean="0">
                                  <a:latin typeface="Cambria Math"/>
                                </a:rPr>
                                <m:t>10 514 844</m:t>
                              </m:r>
                            </m:den>
                          </m:f>
                        </m:e>
                      </m:d>
                      <m:r>
                        <a:rPr lang="pt-PT" sz="2200" i="0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pt-PT" sz="2200" b="0" i="0" smtClean="0">
                          <a:latin typeface="Cambria Math"/>
                          <a:ea typeface="Cambria Math"/>
                        </a:rPr>
                        <m:t>1000=10,2‰</m:t>
                      </m:r>
                    </m:oMath>
                  </m:oMathPara>
                </a14:m>
                <a:endParaRPr lang="pt-PT" sz="2200" dirty="0"/>
              </a:p>
            </p:txBody>
          </p:sp>
        </mc:Choice>
        <mc:Fallback xmlns=""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8079" y="4437112"/>
                <a:ext cx="5064401" cy="8530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aixaDeTexto 12"/>
          <p:cNvSpPr txBox="1"/>
          <p:nvPr/>
        </p:nvSpPr>
        <p:spPr>
          <a:xfrm>
            <a:off x="536307" y="5949280"/>
            <a:ext cx="24578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400" dirty="0"/>
              <a:t>Fonte: </a:t>
            </a:r>
            <a:r>
              <a:rPr lang="pt-PT" sz="1400" dirty="0" err="1"/>
              <a:t>Pordata</a:t>
            </a:r>
            <a:r>
              <a:rPr lang="pt-PT" sz="1400" dirty="0"/>
              <a:t>, dados de 2012.</a:t>
            </a:r>
          </a:p>
        </p:txBody>
      </p:sp>
      <p:pic>
        <p:nvPicPr>
          <p:cNvPr id="14" name="Picture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1219835" cy="820420"/>
          </a:xfrm>
          <a:prstGeom prst="rect">
            <a:avLst/>
          </a:prstGeom>
        </p:spPr>
      </p:pic>
      <p:pic>
        <p:nvPicPr>
          <p:cNvPr id="15" name="Picture 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138222"/>
            <a:ext cx="636905" cy="777240"/>
          </a:xfrm>
          <a:prstGeom prst="rect">
            <a:avLst/>
          </a:prstGeom>
        </p:spPr>
      </p:pic>
      <p:sp>
        <p:nvSpPr>
          <p:cNvPr id="16" name="Marcador de Posição do Número do Diapositivo 5"/>
          <p:cNvSpPr>
            <a:spLocks noGrp="1"/>
          </p:cNvSpPr>
          <p:nvPr>
            <p:ph type="sldNum" sz="quarter" idx="4294967295"/>
          </p:nvPr>
        </p:nvSpPr>
        <p:spPr>
          <a:xfrm>
            <a:off x="6747713" y="6562302"/>
            <a:ext cx="2133600" cy="2880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i="1" dirty="0" err="1"/>
              <a:t>GEOvisão</a:t>
            </a:r>
            <a:r>
              <a:rPr lang="pt-PT" dirty="0"/>
              <a:t> 8</a:t>
            </a:r>
          </a:p>
          <a:p>
            <a:endParaRPr lang="pt-PT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" t="14095" r="82083" b="65714"/>
          <a:stretch/>
        </p:blipFill>
        <p:spPr bwMode="auto">
          <a:xfrm>
            <a:off x="323528" y="1628800"/>
            <a:ext cx="1467333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ítulo 1"/>
          <p:cNvSpPr txBox="1">
            <a:spLocks/>
          </p:cNvSpPr>
          <p:nvPr/>
        </p:nvSpPr>
        <p:spPr>
          <a:xfrm>
            <a:off x="251519" y="734839"/>
            <a:ext cx="8629793" cy="821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600" b="1" dirty="0">
                <a:solidFill>
                  <a:schemeClr val="accent1">
                    <a:lumMod val="50000"/>
                  </a:schemeClr>
                </a:solidFill>
              </a:rPr>
              <a:t>Os principais indicadores demográficos</a:t>
            </a:r>
          </a:p>
        </p:txBody>
      </p:sp>
    </p:spTree>
    <p:extLst>
      <p:ext uri="{BB962C8B-B14F-4D97-AF65-F5344CB8AC3E}">
        <p14:creationId xmlns:p14="http://schemas.microsoft.com/office/powerpoint/2010/main" val="399653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xão recta 4"/>
          <p:cNvCxnSpPr/>
          <p:nvPr/>
        </p:nvCxnSpPr>
        <p:spPr>
          <a:xfrm>
            <a:off x="899592" y="1415207"/>
            <a:ext cx="741682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ângulo 6"/>
          <p:cNvSpPr/>
          <p:nvPr/>
        </p:nvSpPr>
        <p:spPr>
          <a:xfrm>
            <a:off x="251519" y="2204864"/>
            <a:ext cx="862979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600" b="1" dirty="0">
                <a:solidFill>
                  <a:schemeClr val="accent1">
                    <a:lumMod val="50000"/>
                  </a:schemeClr>
                </a:solidFill>
              </a:rPr>
              <a:t>Indicadores relativos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251520" y="3140968"/>
            <a:ext cx="8629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Taxa de crescimento natural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3203848" y="4077072"/>
                <a:ext cx="27879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t-PT" sz="2400" b="0" i="0" smtClean="0">
                          <a:latin typeface="Cambria Math"/>
                        </a:rPr>
                        <m:t>TCN</m:t>
                      </m:r>
                      <m:r>
                        <a:rPr lang="pt-PT" sz="240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pt-PT" sz="2400" b="0" i="0" smtClean="0">
                          <a:latin typeface="Cambria Math"/>
                        </a:rPr>
                        <m:t>TBN</m:t>
                      </m:r>
                      <m:r>
                        <a:rPr lang="pt-PT" sz="2400" b="0" i="0" smtClean="0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pt-PT" sz="2400" b="0" i="0" smtClean="0">
                          <a:latin typeface="Cambria Math"/>
                        </a:rPr>
                        <m:t>TBM</m:t>
                      </m:r>
                    </m:oMath>
                  </m:oMathPara>
                </a14:m>
                <a:endParaRPr lang="pt-PT" sz="2400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4077072"/>
                <a:ext cx="2787943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ângulo 10"/>
          <p:cNvSpPr/>
          <p:nvPr/>
        </p:nvSpPr>
        <p:spPr>
          <a:xfrm>
            <a:off x="683568" y="4869160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Resulta da diferença entre a taxa bruta de natalidade e a taxa bruta de mortalidade, num dado período de tempo, geralmente um ano.</a:t>
            </a:r>
            <a:endParaRPr lang="pt-PT" sz="2400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" t="14095" r="82083" b="65714"/>
          <a:stretch/>
        </p:blipFill>
        <p:spPr bwMode="auto">
          <a:xfrm>
            <a:off x="323528" y="1628800"/>
            <a:ext cx="1467333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ítulo 1"/>
          <p:cNvSpPr txBox="1">
            <a:spLocks/>
          </p:cNvSpPr>
          <p:nvPr/>
        </p:nvSpPr>
        <p:spPr>
          <a:xfrm>
            <a:off x="251519" y="734839"/>
            <a:ext cx="8629793" cy="821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600" b="1" dirty="0">
                <a:solidFill>
                  <a:schemeClr val="accent1">
                    <a:lumMod val="50000"/>
                  </a:schemeClr>
                </a:solidFill>
              </a:rPr>
              <a:t>Os principais indicadores demográficos</a:t>
            </a:r>
          </a:p>
        </p:txBody>
      </p:sp>
    </p:spTree>
    <p:extLst>
      <p:ext uri="{BB962C8B-B14F-4D97-AF65-F5344CB8AC3E}">
        <p14:creationId xmlns:p14="http://schemas.microsoft.com/office/powerpoint/2010/main" val="399653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2" grpId="0"/>
      <p:bldP spid="11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458</Words>
  <Application>Microsoft Macintosh PowerPoint</Application>
  <PresentationFormat>Apresentação no Ecrã (4:3)</PresentationFormat>
  <Paragraphs>102</Paragraphs>
  <Slides>12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 Math</vt:lpstr>
      <vt:lpstr>Tema do Office</vt:lpstr>
      <vt:lpstr>Os principais indicadores demográficos</vt:lpstr>
      <vt:lpstr>Os principais indicadores demográficos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taxa bruta de natalidade</dc:title>
  <dc:creator>Carlos Dias</dc:creator>
  <cp:lastModifiedBy>Simão Pereira</cp:lastModifiedBy>
  <cp:revision>88</cp:revision>
  <dcterms:created xsi:type="dcterms:W3CDTF">2014-02-10T23:02:20Z</dcterms:created>
  <dcterms:modified xsi:type="dcterms:W3CDTF">2023-10-14T19:47:53Z</dcterms:modified>
</cp:coreProperties>
</file>