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6767"/>
    <a:srgbClr val="E22222"/>
    <a:srgbClr val="FF9900"/>
    <a:srgbClr val="99A8BD"/>
    <a:srgbClr val="BD92DE"/>
    <a:srgbClr val="33CCFF"/>
    <a:srgbClr val="009900"/>
    <a:srgbClr val="FF3300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 autoAdjust="0"/>
  </p:normalViewPr>
  <p:slideViewPr>
    <p:cSldViewPr snapToObjects="1" showGuides="1">
      <p:cViewPr varScale="1">
        <p:scale>
          <a:sx n="114" d="100"/>
          <a:sy n="114" d="100"/>
        </p:scale>
        <p:origin x="15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" b="3103"/>
          <a:stretch/>
        </p:blipFill>
        <p:spPr>
          <a:xfrm>
            <a:off x="50800" y="638839"/>
            <a:ext cx="9093200" cy="62191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5000" y="118754"/>
            <a:ext cx="8977745" cy="646986"/>
          </a:xfrm>
          <a:prstGeom prst="roundRect">
            <a:avLst/>
          </a:prstGeom>
          <a:solidFill>
            <a:srgbClr val="0099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DA POPULAÇÃO MUNDIAL</a:t>
            </a:r>
          </a:p>
        </p:txBody>
      </p:sp>
    </p:spTree>
    <p:extLst>
      <p:ext uri="{BB962C8B-B14F-4D97-AF65-F5344CB8AC3E}">
        <p14:creationId xmlns:p14="http://schemas.microsoft.com/office/powerpoint/2010/main" val="224128570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8" b="3103"/>
          <a:stretch/>
        </p:blipFill>
        <p:spPr>
          <a:xfrm>
            <a:off x="0" y="604096"/>
            <a:ext cx="9144000" cy="6253905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23850" y="87313"/>
            <a:ext cx="5688350" cy="677862"/>
          </a:xfrm>
          <a:prstGeom prst="rect">
            <a:avLst/>
          </a:prstGeom>
          <a:solidFill>
            <a:srgbClr val="C94D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</a:rPr>
              <a:t>EVOLUÇÃO DA POPULAÇÃO MUNDIAL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23850" y="549275"/>
            <a:ext cx="8496300" cy="6119813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591879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8" b="3103"/>
          <a:stretch/>
        </p:blipFill>
        <p:spPr>
          <a:xfrm>
            <a:off x="0" y="604096"/>
            <a:ext cx="9144000" cy="6253905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323850" y="549275"/>
            <a:ext cx="8496300" cy="6119813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990628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676400" y="34290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sz="400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3124200" y="6248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PT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15520" y="1124680"/>
            <a:ext cx="6869812" cy="830997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 países evoluem de forma diferente e o crescimento populacional depende dessa evolução.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15520" y="2060810"/>
            <a:ext cx="6869812" cy="19594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O Relatório de Desenvolvimento Humano distingue </a:t>
            </a:r>
            <a:r>
              <a:rPr lang="pt-PT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quatro</a:t>
            </a:r>
            <a:r>
              <a:rPr lang="pt-PT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grupos de países ao nível do desenvolvimento: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1278" y="3188056"/>
            <a:ext cx="223231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</a:rPr>
              <a:t>Muito elevado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996" y="3188056"/>
            <a:ext cx="15246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</a:rPr>
              <a:t>Elevado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6805" y="3188056"/>
            <a:ext cx="138608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</a:rPr>
              <a:t>Médio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7005" y="3188056"/>
            <a:ext cx="138608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</a:rPr>
              <a:t>Baixo</a:t>
            </a:r>
          </a:p>
        </p:txBody>
      </p:sp>
    </p:spTree>
    <p:extLst>
      <p:ext uri="{BB962C8B-B14F-4D97-AF65-F5344CB8AC3E}">
        <p14:creationId xmlns:p14="http://schemas.microsoft.com/office/powerpoint/2010/main" val="2140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676400" y="34290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sz="4000">
              <a:solidFill>
                <a:schemeClr val="tx2"/>
              </a:solidFill>
              <a:latin typeface="Papyrus" panose="03070502060502030205" pitchFamily="66" charset="0"/>
            </a:endParaRP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3124200" y="6248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24711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708900"/>
            <a:ext cx="8312727" cy="3325091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9890" y="1642649"/>
            <a:ext cx="5464320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 lentidão do crescimento até ao século XVIII;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67430" y="692620"/>
            <a:ext cx="525673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dirty="0">
                <a:latin typeface="Calibri" panose="020F0502020204030204" pitchFamily="34" charset="0"/>
              </a:rPr>
              <a:t>A evolução da população mundial evidencia duas características principais: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9890" y="2146719"/>
            <a:ext cx="5464320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ritmo acelerado de crescimento</a:t>
            </a:r>
            <a:b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desde esse período e até ao presente.</a:t>
            </a:r>
          </a:p>
        </p:txBody>
      </p:sp>
    </p:spTree>
    <p:extLst>
      <p:ext uri="{BB962C8B-B14F-4D97-AF65-F5344CB8AC3E}">
        <p14:creationId xmlns:p14="http://schemas.microsoft.com/office/powerpoint/2010/main" val="1718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1628750"/>
            <a:ext cx="4921164" cy="3672511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420" y="807035"/>
            <a:ext cx="4176580" cy="46166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Evoluímos de forma diferente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9440" y="1268700"/>
            <a:ext cx="3168440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latin typeface="Calibri" panose="020F0502020204030204" pitchFamily="34" charset="0"/>
              </a:rPr>
              <a:t>Países em desenvolvimento</a:t>
            </a:r>
          </a:p>
          <a:p>
            <a:pPr marL="342900" indent="-254000" eaLnBrk="1" hangingPunct="1">
              <a:spcBef>
                <a:spcPct val="50000"/>
              </a:spcBef>
            </a:pPr>
            <a:r>
              <a:rPr lang="pt-PT" sz="2000" dirty="0">
                <a:latin typeface="Calibri" panose="020F0502020204030204" pitchFamily="34" charset="0"/>
              </a:rPr>
              <a:t>Elevadas taxas brutas de natalidade e de mortalidade infantil;</a:t>
            </a:r>
          </a:p>
          <a:p>
            <a:pPr marL="342900" indent="-254000" eaLnBrk="1" hangingPunct="1">
              <a:spcBef>
                <a:spcPct val="50000"/>
              </a:spcBef>
            </a:pPr>
            <a:r>
              <a:rPr lang="pt-PT" sz="2000" dirty="0">
                <a:latin typeface="Calibri" panose="020F0502020204030204" pitchFamily="34" charset="0"/>
              </a:rPr>
              <a:t>Esperança de vida à nascença reduzida.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9440" y="3645030"/>
            <a:ext cx="3168440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latin typeface="Calibri" panose="020F0502020204030204" pitchFamily="34" charset="0"/>
              </a:rPr>
              <a:t>Países desenvolvidos</a:t>
            </a:r>
          </a:p>
          <a:p>
            <a:pPr marL="342900" indent="-254000" eaLnBrk="1" hangingPunct="1">
              <a:spcBef>
                <a:spcPct val="50000"/>
              </a:spcBef>
            </a:pPr>
            <a:r>
              <a:rPr lang="pt-PT" sz="2000" dirty="0">
                <a:latin typeface="Calibri" panose="020F0502020204030204" pitchFamily="34" charset="0"/>
              </a:rPr>
              <a:t>Reduzidas taxas brutas de natalidade e de mortalidade infantil;</a:t>
            </a:r>
          </a:p>
          <a:p>
            <a:pPr marL="342900" indent="-254000" eaLnBrk="1" hangingPunct="1">
              <a:spcBef>
                <a:spcPct val="50000"/>
              </a:spcBef>
            </a:pPr>
            <a:r>
              <a:rPr lang="pt-PT" sz="2000" dirty="0">
                <a:latin typeface="Calibri" panose="020F0502020204030204" pitchFamily="34" charset="0"/>
              </a:rPr>
              <a:t>Elevada esperança de vida à nascença.</a:t>
            </a:r>
          </a:p>
        </p:txBody>
      </p:sp>
    </p:spTree>
    <p:extLst>
      <p:ext uri="{BB962C8B-B14F-4D97-AF65-F5344CB8AC3E}">
        <p14:creationId xmlns:p14="http://schemas.microsoft.com/office/powerpoint/2010/main" val="9959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2588" y="643865"/>
            <a:ext cx="3154157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Transição Demográfica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5420" y="1043975"/>
            <a:ext cx="777708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1800" dirty="0">
                <a:latin typeface="Calibri" panose="020F0502020204030204" pitchFamily="34" charset="0"/>
              </a:rPr>
              <a:t>Tenta explicar a passagem de um regime de equilíbrio populacional com altas taxas brutas de natalidade e de mortalidade para outro regime onde as duas taxas têm valores muito reduzidos.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532925"/>
            <a:ext cx="8312727" cy="384848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420" y="2060810"/>
            <a:ext cx="77770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1800" dirty="0">
                <a:latin typeface="Calibri" panose="020F0502020204030204" pitchFamily="34" charset="0"/>
              </a:rPr>
              <a:t>Os países do mundo encontram-se em fases diferentes de transição demográfica.</a:t>
            </a:r>
          </a:p>
        </p:txBody>
      </p:sp>
    </p:spTree>
    <p:extLst>
      <p:ext uri="{BB962C8B-B14F-4D97-AF65-F5344CB8AC3E}">
        <p14:creationId xmlns:p14="http://schemas.microsoft.com/office/powerpoint/2010/main" val="1248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2588" y="643865"/>
            <a:ext cx="3154157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Transição Demográfica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1" r="73530" b="5969"/>
          <a:stretch/>
        </p:blipFill>
        <p:spPr>
          <a:xfrm>
            <a:off x="458270" y="1585168"/>
            <a:ext cx="3465640" cy="4364182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39940" y="1454053"/>
            <a:ext cx="4464620" cy="42165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Fase 1</a:t>
            </a:r>
            <a:b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pt-P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(pré-industrial)</a:t>
            </a:r>
            <a:endParaRPr lang="pt-PT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latin typeface="Calibri" panose="020F0502020204030204" pitchFamily="34" charset="0"/>
              </a:rPr>
              <a:t>Taxa bruta de natalidade </a:t>
            </a:r>
            <a:r>
              <a:rPr lang="pt-PT" sz="2000" dirty="0">
                <a:latin typeface="Calibri" panose="020F0502020204030204" pitchFamily="34" charset="0"/>
              </a:rPr>
              <a:t>muito elevada.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latin typeface="Calibri" panose="020F0502020204030204" pitchFamily="34" charset="0"/>
              </a:rPr>
              <a:t>Taxa bruta de mortalidade </a:t>
            </a:r>
            <a:r>
              <a:rPr lang="pt-PT" sz="2000" dirty="0">
                <a:latin typeface="Calibri" panose="020F0502020204030204" pitchFamily="34" charset="0"/>
              </a:rPr>
              <a:t>também muito elevada, por fatores ligados à época: conflitos bélicos, crises, epidemias, baixas condições sanitárias básicas, e pouca higiene.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latin typeface="Calibri" panose="020F0502020204030204" pitchFamily="34" charset="0"/>
              </a:rPr>
              <a:t>Crescimento natural </a:t>
            </a:r>
            <a:r>
              <a:rPr lang="pt-PT" sz="2000" dirty="0">
                <a:latin typeface="Calibri" panose="020F0502020204030204" pitchFamily="34" charset="0"/>
              </a:rPr>
              <a:t>muito reduzido.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Não há neste momento nenhum país nesta fase.</a:t>
            </a:r>
            <a:endParaRPr lang="pt-PT" sz="20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94218" r="60394" b="-424"/>
          <a:stretch/>
        </p:blipFill>
        <p:spPr>
          <a:xfrm>
            <a:off x="467430" y="6314825"/>
            <a:ext cx="3754051" cy="2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2588" y="643865"/>
            <a:ext cx="3154157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Transição Demográfica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39940" y="779290"/>
            <a:ext cx="4536630" cy="53860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Fase 2</a:t>
            </a:r>
            <a:b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pt-P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(início do desenvolvimento explosivo)</a:t>
            </a:r>
            <a:endParaRPr lang="pt-PT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A </a:t>
            </a:r>
            <a:r>
              <a:rPr lang="pt-PT" sz="2000" b="1" dirty="0">
                <a:latin typeface="Calibri" panose="020F0502020204030204" pitchFamily="34" charset="0"/>
              </a:rPr>
              <a:t>taxa bruta de mortalidade </a:t>
            </a:r>
            <a:r>
              <a:rPr lang="pt-PT" sz="2000" dirty="0">
                <a:latin typeface="Calibri" panose="020F0502020204030204" pitchFamily="34" charset="0"/>
              </a:rPr>
              <a:t>inicia uma importante descida motivada por diferentes razões: a melhoria nas condições sanitárias, a evolução da medicina e a urbanização.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Aumento da esperança de vida.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 </a:t>
            </a:r>
            <a:r>
              <a:rPr lang="pt-PT" sz="2000" b="1" dirty="0">
                <a:latin typeface="Calibri" panose="020F0502020204030204" pitchFamily="34" charset="0"/>
              </a:rPr>
              <a:t>Os índices de natalidade </a:t>
            </a:r>
            <a:r>
              <a:rPr lang="pt-PT" sz="2000" dirty="0">
                <a:latin typeface="Calibri" panose="020F0502020204030204" pitchFamily="34" charset="0"/>
              </a:rPr>
              <a:t>não acompanham essa tendência, causando um rápido </a:t>
            </a:r>
            <a:r>
              <a:rPr lang="pt-PT" sz="2000" b="1" dirty="0">
                <a:latin typeface="Calibri" panose="020F0502020204030204" pitchFamily="34" charset="0"/>
              </a:rPr>
              <a:t>crescimento populacional</a:t>
            </a:r>
            <a:r>
              <a:rPr lang="pt-PT" sz="2000" dirty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Em muitos países, essa fase teve início com a revolução industrial. Hoje em dia, muitos países menos desenvolvidos vivem essa fase.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94218" r="60394" b="-424"/>
          <a:stretch/>
        </p:blipFill>
        <p:spPr>
          <a:xfrm>
            <a:off x="467430" y="6314825"/>
            <a:ext cx="3754051" cy="282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9" t="14618" r="49302" b="5969"/>
          <a:stretch/>
        </p:blipFill>
        <p:spPr>
          <a:xfrm>
            <a:off x="674300" y="1196690"/>
            <a:ext cx="3123760" cy="481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131800" y="2987630"/>
            <a:ext cx="792110" cy="792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7" r="26753" b="25471"/>
          <a:stretch/>
        </p:blipFill>
        <p:spPr>
          <a:xfrm>
            <a:off x="381411" y="1196690"/>
            <a:ext cx="3701633" cy="49691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54314" y="1413313"/>
            <a:ext cx="388912" cy="1368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4314" y="3933663"/>
            <a:ext cx="388912" cy="20882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2588" y="643865"/>
            <a:ext cx="3154157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Transição Demográfica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39940" y="1268700"/>
            <a:ext cx="4392610" cy="43088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Fase 3</a:t>
            </a:r>
            <a:b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pt-P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(crescimento)</a:t>
            </a:r>
            <a:endParaRPr lang="pt-PT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A </a:t>
            </a:r>
            <a:r>
              <a:rPr lang="pt-PT" sz="2000" b="1" dirty="0">
                <a:latin typeface="Calibri" panose="020F0502020204030204" pitchFamily="34" charset="0"/>
              </a:rPr>
              <a:t>taxa bruta de natalidade </a:t>
            </a:r>
            <a:r>
              <a:rPr lang="pt-PT" sz="2000" dirty="0">
                <a:latin typeface="Calibri" panose="020F0502020204030204" pitchFamily="34" charset="0"/>
              </a:rPr>
              <a:t>decresce fortemente devido ao acesso a métodos anticoncecionais e à educação</a:t>
            </a:r>
            <a:br>
              <a:rPr lang="pt-PT" sz="2000" dirty="0">
                <a:latin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</a:rPr>
              <a:t>(fazendo com que o planeamento familiar se difunda).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A </a:t>
            </a:r>
            <a:r>
              <a:rPr lang="pt-PT" sz="2000" b="1" dirty="0">
                <a:latin typeface="Calibri" panose="020F0502020204030204" pitchFamily="34" charset="0"/>
              </a:rPr>
              <a:t>taxa bruta de mortalidade</a:t>
            </a:r>
            <a:br>
              <a:rPr lang="pt-PT" sz="2000" b="1" dirty="0">
                <a:latin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</a:rPr>
              <a:t>apresenta-se reduzida mantendo a tendência decrescente.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O resultado é um </a:t>
            </a:r>
            <a:r>
              <a:rPr lang="pt-PT" sz="2000" b="1" dirty="0">
                <a:latin typeface="Calibri" panose="020F0502020204030204" pitchFamily="34" charset="0"/>
              </a:rPr>
              <a:t>crescimento natural </a:t>
            </a:r>
            <a:r>
              <a:rPr lang="pt-PT" sz="2000" dirty="0">
                <a:latin typeface="Calibri" panose="020F0502020204030204" pitchFamily="34" charset="0"/>
              </a:rPr>
              <a:t>reduzido.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94218" r="60394" b="-424"/>
          <a:stretch/>
        </p:blipFill>
        <p:spPr>
          <a:xfrm>
            <a:off x="467430" y="6314825"/>
            <a:ext cx="3754051" cy="2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2588" y="643865"/>
            <a:ext cx="3154157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Transição Demográfica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39940" y="1562604"/>
            <a:ext cx="4608640" cy="21544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Fase 4</a:t>
            </a:r>
            <a:b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pt-P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(abrandamento)</a:t>
            </a:r>
            <a:endParaRPr lang="pt-PT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A  </a:t>
            </a:r>
            <a:r>
              <a:rPr lang="pt-PT" sz="2000" b="1" dirty="0">
                <a:latin typeface="Calibri" panose="020F0502020204030204" pitchFamily="34" charset="0"/>
              </a:rPr>
              <a:t>taxa bruta de natalidade </a:t>
            </a:r>
            <a:r>
              <a:rPr lang="pt-PT" sz="2000" dirty="0">
                <a:latin typeface="Calibri" panose="020F0502020204030204" pitchFamily="34" charset="0"/>
              </a:rPr>
              <a:t>é reduzida.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A </a:t>
            </a:r>
            <a:r>
              <a:rPr lang="pt-PT" sz="2000" b="1" dirty="0">
                <a:latin typeface="Calibri" panose="020F0502020204030204" pitchFamily="34" charset="0"/>
              </a:rPr>
              <a:t>taxa bruta de mortalidade </a:t>
            </a:r>
            <a:r>
              <a:rPr lang="pt-PT" sz="2000" dirty="0">
                <a:latin typeface="Calibri" panose="020F0502020204030204" pitchFamily="34" charset="0"/>
              </a:rPr>
              <a:t>é reduzida.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dirty="0">
                <a:latin typeface="Calibri" panose="020F0502020204030204" pitchFamily="34" charset="0"/>
              </a:rPr>
              <a:t>O </a:t>
            </a:r>
            <a:r>
              <a:rPr lang="pt-PT" sz="2000" b="1" dirty="0">
                <a:latin typeface="Calibri" panose="020F0502020204030204" pitchFamily="34" charset="0"/>
              </a:rPr>
              <a:t>crescimento natural </a:t>
            </a:r>
            <a:r>
              <a:rPr lang="pt-PT" sz="2000" dirty="0">
                <a:latin typeface="Calibri" panose="020F0502020204030204" pitchFamily="34" charset="0"/>
              </a:rPr>
              <a:t>é muito pequeno.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94218" r="60394" b="-424"/>
          <a:stretch/>
        </p:blipFill>
        <p:spPr>
          <a:xfrm>
            <a:off x="467430" y="6314825"/>
            <a:ext cx="3754051" cy="28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3" r="2589" b="27947"/>
          <a:stretch/>
        </p:blipFill>
        <p:spPr>
          <a:xfrm>
            <a:off x="460647" y="1268700"/>
            <a:ext cx="3545536" cy="46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2588" y="643865"/>
            <a:ext cx="3154157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Transição Demográfica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2588" y="1196690"/>
            <a:ext cx="8165992" cy="16927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Para uma fase 5</a:t>
            </a:r>
            <a:br>
              <a:rPr lang="pt-PT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pt-PT" sz="2000" dirty="0">
                <a:latin typeface="Calibri" panose="020F0502020204030204" pitchFamily="34" charset="0"/>
              </a:rPr>
              <a:t>O modelo original de Transição Demográfica apresenta só quatro fases mas atualmente reconhece-se a existência de uma quinta fase, onde a </a:t>
            </a:r>
            <a:r>
              <a:rPr lang="pt-PT" sz="2000" b="1" dirty="0">
                <a:latin typeface="Calibri" panose="020F0502020204030204" pitchFamily="34" charset="0"/>
              </a:rPr>
              <a:t>taxa bruta de mortalidade</a:t>
            </a:r>
            <a:r>
              <a:rPr lang="pt-PT" sz="2000" dirty="0">
                <a:latin typeface="Calibri" panose="020F0502020204030204" pitchFamily="34" charset="0"/>
              </a:rPr>
              <a:t> supera a </a:t>
            </a:r>
            <a:r>
              <a:rPr lang="pt-PT" sz="2000" b="1" dirty="0">
                <a:latin typeface="Calibri" panose="020F0502020204030204" pitchFamily="34" charset="0"/>
              </a:rPr>
              <a:t>taxa bruta de natalidade</a:t>
            </a:r>
            <a:r>
              <a:rPr lang="pt-PT" sz="2000" dirty="0">
                <a:latin typeface="Calibri" panose="020F0502020204030204" pitchFamily="34" charset="0"/>
              </a:rPr>
              <a:t>. O </a:t>
            </a:r>
            <a:r>
              <a:rPr lang="pt-PT" sz="2000" b="1" dirty="0">
                <a:latin typeface="Calibri" panose="020F0502020204030204" pitchFamily="34" charset="0"/>
              </a:rPr>
              <a:t>crescimento natural</a:t>
            </a:r>
            <a:r>
              <a:rPr lang="pt-PT" sz="2000" dirty="0">
                <a:latin typeface="Calibri" panose="020F0502020204030204" pitchFamily="34" charset="0"/>
              </a:rPr>
              <a:t> é negativo e a população terá, num futuro próximo, mais idosos do que jovens.</a:t>
            </a:r>
          </a:p>
        </p:txBody>
      </p:sp>
      <p:pic>
        <p:nvPicPr>
          <p:cNvPr id="9" name="Picture 8" descr="http://i237.photobucket.com/albums/ff312/abcinfohabitar/hidosos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4" y="3178282"/>
            <a:ext cx="7360793" cy="34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49646" y="3453478"/>
            <a:ext cx="1958484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32974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lo de apresentação predefini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451</Words>
  <Application>Microsoft Macintosh PowerPoint</Application>
  <PresentationFormat>Apresentação no Ecrã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Calibri</vt:lpstr>
      <vt:lpstr>Papyrus</vt:lpstr>
      <vt:lpstr>Times New Roman</vt:lpstr>
      <vt:lpstr>Verdana</vt:lpstr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AREAL EDITORES</dc:creator>
  <cp:lastModifiedBy>Simão Pereira</cp:lastModifiedBy>
  <cp:revision>138</cp:revision>
  <dcterms:created xsi:type="dcterms:W3CDTF">2004-01-05T19:09:19Z</dcterms:created>
  <dcterms:modified xsi:type="dcterms:W3CDTF">2023-10-14T19:42:24Z</dcterms:modified>
</cp:coreProperties>
</file>