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57" r:id="rId6"/>
    <p:sldId id="261" r:id="rId7"/>
    <p:sldId id="271" r:id="rId8"/>
    <p:sldId id="272" r:id="rId9"/>
    <p:sldId id="273" r:id="rId10"/>
    <p:sldId id="265" r:id="rId11"/>
    <p:sldId id="266" r:id="rId12"/>
    <p:sldId id="267" r:id="rId13"/>
    <p:sldId id="268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66FF33"/>
    <a:srgbClr val="CCFF33"/>
    <a:srgbClr val="D23492"/>
    <a:srgbClr val="EC3D20"/>
    <a:srgbClr val="F5D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 showGuides="1">
      <p:cViewPr>
        <p:scale>
          <a:sx n="128" d="100"/>
          <a:sy n="128" d="100"/>
        </p:scale>
        <p:origin x="1160" y="-424"/>
      </p:cViewPr>
      <p:guideLst>
        <p:guide orient="horz" pos="2160"/>
        <p:guide pos="2880"/>
        <p:guide orient="horz" pos="15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notesViewPr>
    <p:cSldViewPr showGuides="1"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DCE0B-C419-4CBE-AA0D-070B07963410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PT"/>
        </a:p>
      </dgm:t>
    </dgm:pt>
    <dgm:pt modelId="{FD0FF7FB-70F1-4451-B79C-392A7203A048}">
      <dgm:prSet phldrT="[Text]"/>
      <dgm:spPr/>
      <dgm:t>
        <a:bodyPr/>
        <a:lstStyle/>
        <a:p>
          <a:r>
            <a:rPr lang="pt-PT" dirty="0"/>
            <a:t>A análise de uma pirâmide etária permite... </a:t>
          </a:r>
        </a:p>
      </dgm:t>
    </dgm:pt>
    <dgm:pt modelId="{392242EC-A337-4087-9A26-A53389DF6515}" type="parTrans" cxnId="{ACF5F63F-ECFD-49F1-9A24-F6BBE66C65F0}">
      <dgm:prSet/>
      <dgm:spPr/>
      <dgm:t>
        <a:bodyPr/>
        <a:lstStyle/>
        <a:p>
          <a:endParaRPr lang="pt-PT"/>
        </a:p>
      </dgm:t>
    </dgm:pt>
    <dgm:pt modelId="{B6286752-237C-4564-99BB-4502E419041E}" type="sibTrans" cxnId="{ACF5F63F-ECFD-49F1-9A24-F6BBE66C65F0}">
      <dgm:prSet/>
      <dgm:spPr/>
      <dgm:t>
        <a:bodyPr/>
        <a:lstStyle/>
        <a:p>
          <a:endParaRPr lang="pt-PT"/>
        </a:p>
      </dgm:t>
    </dgm:pt>
    <dgm:pt modelId="{C81CEF46-376B-4447-8687-D307D1BF6558}">
      <dgm:prSet phldrT="[Text]"/>
      <dgm:spPr/>
      <dgm:t>
        <a:bodyPr/>
        <a:lstStyle/>
        <a:p>
          <a:r>
            <a:rPr lang="pt-PT" dirty="0"/>
            <a:t>1 - Verificar se é uma população jovem ou envelhecida;</a:t>
          </a:r>
        </a:p>
      </dgm:t>
    </dgm:pt>
    <dgm:pt modelId="{45808906-6270-4109-9604-F25788AC0D65}" type="parTrans" cxnId="{5AE99A82-6AD9-4C3B-9F83-25E5F55A8EF1}">
      <dgm:prSet/>
      <dgm:spPr/>
      <dgm:t>
        <a:bodyPr/>
        <a:lstStyle/>
        <a:p>
          <a:endParaRPr lang="pt-PT"/>
        </a:p>
      </dgm:t>
    </dgm:pt>
    <dgm:pt modelId="{86651776-666D-4C4B-8E46-B2BCF50120E6}" type="sibTrans" cxnId="{5AE99A82-6AD9-4C3B-9F83-25E5F55A8EF1}">
      <dgm:prSet/>
      <dgm:spPr/>
      <dgm:t>
        <a:bodyPr/>
        <a:lstStyle/>
        <a:p>
          <a:endParaRPr lang="pt-PT"/>
        </a:p>
      </dgm:t>
    </dgm:pt>
    <dgm:pt modelId="{4D94AE8C-7006-43C3-B6D1-303EA4E61463}">
      <dgm:prSet phldrT="[Text]"/>
      <dgm:spPr/>
      <dgm:t>
        <a:bodyPr/>
        <a:lstStyle/>
        <a:p>
          <a:r>
            <a:rPr lang="pt-PT" dirty="0"/>
            <a:t>2 - Identificar factos do passado (por exemplo, através de classes ocas);</a:t>
          </a:r>
        </a:p>
      </dgm:t>
    </dgm:pt>
    <dgm:pt modelId="{852CBBFC-707A-4647-8603-E0C0685CEF66}" type="parTrans" cxnId="{A27C07E5-38A3-436B-AE2E-2445FA84FDCD}">
      <dgm:prSet/>
      <dgm:spPr/>
      <dgm:t>
        <a:bodyPr/>
        <a:lstStyle/>
        <a:p>
          <a:endParaRPr lang="pt-PT"/>
        </a:p>
      </dgm:t>
    </dgm:pt>
    <dgm:pt modelId="{2C0F3CFB-A497-46FE-B228-C13B9814A74A}" type="sibTrans" cxnId="{A27C07E5-38A3-436B-AE2E-2445FA84FDCD}">
      <dgm:prSet/>
      <dgm:spPr/>
      <dgm:t>
        <a:bodyPr/>
        <a:lstStyle/>
        <a:p>
          <a:endParaRPr lang="pt-PT"/>
        </a:p>
      </dgm:t>
    </dgm:pt>
    <dgm:pt modelId="{E50AF43D-AD5A-4773-8F69-4D04613305F4}">
      <dgm:prSet phldrT="[Text]"/>
      <dgm:spPr/>
      <dgm:t>
        <a:bodyPr/>
        <a:lstStyle/>
        <a:p>
          <a:r>
            <a:rPr lang="pt-PT" dirty="0"/>
            <a:t>3 - Fazer projeções futuras.</a:t>
          </a:r>
        </a:p>
      </dgm:t>
    </dgm:pt>
    <dgm:pt modelId="{0203D959-3BAE-4A10-B1FE-ED63F92084C5}" type="parTrans" cxnId="{7B8D52D6-FB56-4D11-8CAA-355117E03B13}">
      <dgm:prSet/>
      <dgm:spPr/>
      <dgm:t>
        <a:bodyPr/>
        <a:lstStyle/>
        <a:p>
          <a:endParaRPr lang="pt-PT"/>
        </a:p>
      </dgm:t>
    </dgm:pt>
    <dgm:pt modelId="{14895136-8A08-496A-B087-41CBD37AA468}" type="sibTrans" cxnId="{7B8D52D6-FB56-4D11-8CAA-355117E03B13}">
      <dgm:prSet/>
      <dgm:spPr/>
      <dgm:t>
        <a:bodyPr/>
        <a:lstStyle/>
        <a:p>
          <a:endParaRPr lang="pt-PT"/>
        </a:p>
      </dgm:t>
    </dgm:pt>
    <dgm:pt modelId="{21C9FBDE-68A5-4E9B-AC42-97CCBCF84298}" type="pres">
      <dgm:prSet presAssocID="{283DCE0B-C419-4CBE-AA0D-070B079634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E7609A-0874-4BED-AE3D-8DD0C57879F4}" type="pres">
      <dgm:prSet presAssocID="{FD0FF7FB-70F1-4451-B79C-392A7203A048}" presName="hierRoot1" presStyleCnt="0">
        <dgm:presLayoutVars>
          <dgm:hierBranch val="init"/>
        </dgm:presLayoutVars>
      </dgm:prSet>
      <dgm:spPr/>
    </dgm:pt>
    <dgm:pt modelId="{3CF559EF-040B-44BE-AEC9-181A9F6854E0}" type="pres">
      <dgm:prSet presAssocID="{FD0FF7FB-70F1-4451-B79C-392A7203A048}" presName="rootComposite1" presStyleCnt="0"/>
      <dgm:spPr/>
    </dgm:pt>
    <dgm:pt modelId="{8DEA88A2-F690-4DC0-9203-94A61DEA15DA}" type="pres">
      <dgm:prSet presAssocID="{FD0FF7FB-70F1-4451-B79C-392A7203A048}" presName="rootText1" presStyleLbl="node0" presStyleIdx="0" presStyleCnt="1">
        <dgm:presLayoutVars>
          <dgm:chPref val="3"/>
        </dgm:presLayoutVars>
      </dgm:prSet>
      <dgm:spPr/>
    </dgm:pt>
    <dgm:pt modelId="{C0BDC010-73D2-4EE6-B3DA-9B716744537F}" type="pres">
      <dgm:prSet presAssocID="{FD0FF7FB-70F1-4451-B79C-392A7203A048}" presName="rootConnector1" presStyleLbl="node1" presStyleIdx="0" presStyleCnt="0"/>
      <dgm:spPr/>
    </dgm:pt>
    <dgm:pt modelId="{3547C8BD-3A3C-4288-B7E6-62EAEC52FFC2}" type="pres">
      <dgm:prSet presAssocID="{FD0FF7FB-70F1-4451-B79C-392A7203A048}" presName="hierChild2" presStyleCnt="0"/>
      <dgm:spPr/>
    </dgm:pt>
    <dgm:pt modelId="{26CB57F8-EF12-4337-831D-D0E81D847A71}" type="pres">
      <dgm:prSet presAssocID="{45808906-6270-4109-9604-F25788AC0D65}" presName="Name37" presStyleLbl="parChTrans1D2" presStyleIdx="0" presStyleCnt="3"/>
      <dgm:spPr/>
    </dgm:pt>
    <dgm:pt modelId="{F3018842-E70C-4CA7-8206-3C3FFA3458B2}" type="pres">
      <dgm:prSet presAssocID="{C81CEF46-376B-4447-8687-D307D1BF6558}" presName="hierRoot2" presStyleCnt="0">
        <dgm:presLayoutVars>
          <dgm:hierBranch val="init"/>
        </dgm:presLayoutVars>
      </dgm:prSet>
      <dgm:spPr/>
    </dgm:pt>
    <dgm:pt modelId="{BF412C78-68C5-4B7F-A7BD-76A27349F4C4}" type="pres">
      <dgm:prSet presAssocID="{C81CEF46-376B-4447-8687-D307D1BF6558}" presName="rootComposite" presStyleCnt="0"/>
      <dgm:spPr/>
    </dgm:pt>
    <dgm:pt modelId="{D0B7E118-CC60-48C5-AB3E-42D11A5496FE}" type="pres">
      <dgm:prSet presAssocID="{C81CEF46-376B-4447-8687-D307D1BF6558}" presName="rootText" presStyleLbl="node2" presStyleIdx="0" presStyleCnt="3">
        <dgm:presLayoutVars>
          <dgm:chPref val="3"/>
        </dgm:presLayoutVars>
      </dgm:prSet>
      <dgm:spPr/>
    </dgm:pt>
    <dgm:pt modelId="{787928E2-C497-4745-B0B2-AA692145A13E}" type="pres">
      <dgm:prSet presAssocID="{C81CEF46-376B-4447-8687-D307D1BF6558}" presName="rootConnector" presStyleLbl="node2" presStyleIdx="0" presStyleCnt="3"/>
      <dgm:spPr/>
    </dgm:pt>
    <dgm:pt modelId="{824DA9A9-C7DA-4AA5-9E1E-9F941A08D133}" type="pres">
      <dgm:prSet presAssocID="{C81CEF46-376B-4447-8687-D307D1BF6558}" presName="hierChild4" presStyleCnt="0"/>
      <dgm:spPr/>
    </dgm:pt>
    <dgm:pt modelId="{888624E5-C3D5-42EE-8BD1-B7BD67E4586E}" type="pres">
      <dgm:prSet presAssocID="{C81CEF46-376B-4447-8687-D307D1BF6558}" presName="hierChild5" presStyleCnt="0"/>
      <dgm:spPr/>
    </dgm:pt>
    <dgm:pt modelId="{4713042E-2491-4CD2-BC52-A662875281CD}" type="pres">
      <dgm:prSet presAssocID="{852CBBFC-707A-4647-8603-E0C0685CEF66}" presName="Name37" presStyleLbl="parChTrans1D2" presStyleIdx="1" presStyleCnt="3"/>
      <dgm:spPr/>
    </dgm:pt>
    <dgm:pt modelId="{0AE7ABE1-D178-4276-89E9-34FA21892425}" type="pres">
      <dgm:prSet presAssocID="{4D94AE8C-7006-43C3-B6D1-303EA4E61463}" presName="hierRoot2" presStyleCnt="0">
        <dgm:presLayoutVars>
          <dgm:hierBranch val="init"/>
        </dgm:presLayoutVars>
      </dgm:prSet>
      <dgm:spPr/>
    </dgm:pt>
    <dgm:pt modelId="{EB00C0E0-E944-4B79-8F31-55F319BCB917}" type="pres">
      <dgm:prSet presAssocID="{4D94AE8C-7006-43C3-B6D1-303EA4E61463}" presName="rootComposite" presStyleCnt="0"/>
      <dgm:spPr/>
    </dgm:pt>
    <dgm:pt modelId="{4985EDFA-468D-421B-9121-8F70A1C8234A}" type="pres">
      <dgm:prSet presAssocID="{4D94AE8C-7006-43C3-B6D1-303EA4E61463}" presName="rootText" presStyleLbl="node2" presStyleIdx="1" presStyleCnt="3">
        <dgm:presLayoutVars>
          <dgm:chPref val="3"/>
        </dgm:presLayoutVars>
      </dgm:prSet>
      <dgm:spPr/>
    </dgm:pt>
    <dgm:pt modelId="{AC285B14-9ADB-49CF-99CC-58556FE7236D}" type="pres">
      <dgm:prSet presAssocID="{4D94AE8C-7006-43C3-B6D1-303EA4E61463}" presName="rootConnector" presStyleLbl="node2" presStyleIdx="1" presStyleCnt="3"/>
      <dgm:spPr/>
    </dgm:pt>
    <dgm:pt modelId="{E3E6EAB9-AE45-4F1F-9AC0-982CAD8E6762}" type="pres">
      <dgm:prSet presAssocID="{4D94AE8C-7006-43C3-B6D1-303EA4E61463}" presName="hierChild4" presStyleCnt="0"/>
      <dgm:spPr/>
    </dgm:pt>
    <dgm:pt modelId="{D295541E-0389-406D-A329-B8ED7190CE66}" type="pres">
      <dgm:prSet presAssocID="{4D94AE8C-7006-43C3-B6D1-303EA4E61463}" presName="hierChild5" presStyleCnt="0"/>
      <dgm:spPr/>
    </dgm:pt>
    <dgm:pt modelId="{C143385D-C9E9-455A-A46E-75D28F7DAA7B}" type="pres">
      <dgm:prSet presAssocID="{0203D959-3BAE-4A10-B1FE-ED63F92084C5}" presName="Name37" presStyleLbl="parChTrans1D2" presStyleIdx="2" presStyleCnt="3"/>
      <dgm:spPr/>
    </dgm:pt>
    <dgm:pt modelId="{6C57CB0A-DE2E-4734-810E-48502D5C35D5}" type="pres">
      <dgm:prSet presAssocID="{E50AF43D-AD5A-4773-8F69-4D04613305F4}" presName="hierRoot2" presStyleCnt="0">
        <dgm:presLayoutVars>
          <dgm:hierBranch val="init"/>
        </dgm:presLayoutVars>
      </dgm:prSet>
      <dgm:spPr/>
    </dgm:pt>
    <dgm:pt modelId="{E0D76B18-7754-4F65-82DD-B6F39D9C2C1D}" type="pres">
      <dgm:prSet presAssocID="{E50AF43D-AD5A-4773-8F69-4D04613305F4}" presName="rootComposite" presStyleCnt="0"/>
      <dgm:spPr/>
    </dgm:pt>
    <dgm:pt modelId="{CA2F2A0D-4750-4DCC-BB60-B776CAB93D72}" type="pres">
      <dgm:prSet presAssocID="{E50AF43D-AD5A-4773-8F69-4D04613305F4}" presName="rootText" presStyleLbl="node2" presStyleIdx="2" presStyleCnt="3">
        <dgm:presLayoutVars>
          <dgm:chPref val="3"/>
        </dgm:presLayoutVars>
      </dgm:prSet>
      <dgm:spPr/>
    </dgm:pt>
    <dgm:pt modelId="{0EC8D04B-C4DD-45C1-93C7-8CC79972DF5D}" type="pres">
      <dgm:prSet presAssocID="{E50AF43D-AD5A-4773-8F69-4D04613305F4}" presName="rootConnector" presStyleLbl="node2" presStyleIdx="2" presStyleCnt="3"/>
      <dgm:spPr/>
    </dgm:pt>
    <dgm:pt modelId="{D57B4DDC-4FE7-4FFD-BE62-DF9942CE483A}" type="pres">
      <dgm:prSet presAssocID="{E50AF43D-AD5A-4773-8F69-4D04613305F4}" presName="hierChild4" presStyleCnt="0"/>
      <dgm:spPr/>
    </dgm:pt>
    <dgm:pt modelId="{32F59961-31C2-4EB8-BAA5-D8A36773F328}" type="pres">
      <dgm:prSet presAssocID="{E50AF43D-AD5A-4773-8F69-4D04613305F4}" presName="hierChild5" presStyleCnt="0"/>
      <dgm:spPr/>
    </dgm:pt>
    <dgm:pt modelId="{201C3C69-0103-4EBC-ABF9-652F2AD98279}" type="pres">
      <dgm:prSet presAssocID="{FD0FF7FB-70F1-4451-B79C-392A7203A048}" presName="hierChild3" presStyleCnt="0"/>
      <dgm:spPr/>
    </dgm:pt>
  </dgm:ptLst>
  <dgm:cxnLst>
    <dgm:cxn modelId="{B3C1C208-74B6-4B1E-86BC-06B146EA2E66}" type="presOf" srcId="{45808906-6270-4109-9604-F25788AC0D65}" destId="{26CB57F8-EF12-4337-831D-D0E81D847A71}" srcOrd="0" destOrd="0" presId="urn:microsoft.com/office/officeart/2005/8/layout/orgChart1"/>
    <dgm:cxn modelId="{155A741E-2366-4946-BB34-939C2A91807D}" type="presOf" srcId="{4D94AE8C-7006-43C3-B6D1-303EA4E61463}" destId="{4985EDFA-468D-421B-9121-8F70A1C8234A}" srcOrd="0" destOrd="0" presId="urn:microsoft.com/office/officeart/2005/8/layout/orgChart1"/>
    <dgm:cxn modelId="{9BED3B2D-F1F9-400B-A92C-8399F2D99A37}" type="presOf" srcId="{E50AF43D-AD5A-4773-8F69-4D04613305F4}" destId="{CA2F2A0D-4750-4DCC-BB60-B776CAB93D72}" srcOrd="0" destOrd="0" presId="urn:microsoft.com/office/officeart/2005/8/layout/orgChart1"/>
    <dgm:cxn modelId="{26AA7B35-BDD3-4575-9C26-2FF3016C0532}" type="presOf" srcId="{E50AF43D-AD5A-4773-8F69-4D04613305F4}" destId="{0EC8D04B-C4DD-45C1-93C7-8CC79972DF5D}" srcOrd="1" destOrd="0" presId="urn:microsoft.com/office/officeart/2005/8/layout/orgChart1"/>
    <dgm:cxn modelId="{ACF5F63F-ECFD-49F1-9A24-F6BBE66C65F0}" srcId="{283DCE0B-C419-4CBE-AA0D-070B07963410}" destId="{FD0FF7FB-70F1-4451-B79C-392A7203A048}" srcOrd="0" destOrd="0" parTransId="{392242EC-A337-4087-9A26-A53389DF6515}" sibTransId="{B6286752-237C-4564-99BB-4502E419041E}"/>
    <dgm:cxn modelId="{D4B86C4C-0659-4F0F-BA7D-AF151D86B94E}" type="presOf" srcId="{4D94AE8C-7006-43C3-B6D1-303EA4E61463}" destId="{AC285B14-9ADB-49CF-99CC-58556FE7236D}" srcOrd="1" destOrd="0" presId="urn:microsoft.com/office/officeart/2005/8/layout/orgChart1"/>
    <dgm:cxn modelId="{12AA8D67-B6B4-4F0E-B1C9-5926064A415C}" type="presOf" srcId="{0203D959-3BAE-4A10-B1FE-ED63F92084C5}" destId="{C143385D-C9E9-455A-A46E-75D28F7DAA7B}" srcOrd="0" destOrd="0" presId="urn:microsoft.com/office/officeart/2005/8/layout/orgChart1"/>
    <dgm:cxn modelId="{61629A6A-7364-49C7-BA72-17151B62DF3F}" type="presOf" srcId="{C81CEF46-376B-4447-8687-D307D1BF6558}" destId="{D0B7E118-CC60-48C5-AB3E-42D11A5496FE}" srcOrd="0" destOrd="0" presId="urn:microsoft.com/office/officeart/2005/8/layout/orgChart1"/>
    <dgm:cxn modelId="{5AE99A82-6AD9-4C3B-9F83-25E5F55A8EF1}" srcId="{FD0FF7FB-70F1-4451-B79C-392A7203A048}" destId="{C81CEF46-376B-4447-8687-D307D1BF6558}" srcOrd="0" destOrd="0" parTransId="{45808906-6270-4109-9604-F25788AC0D65}" sibTransId="{86651776-666D-4C4B-8E46-B2BCF50120E6}"/>
    <dgm:cxn modelId="{8F4BD897-C1EA-4DFA-803A-04C0D794892E}" type="presOf" srcId="{283DCE0B-C419-4CBE-AA0D-070B07963410}" destId="{21C9FBDE-68A5-4E9B-AC42-97CCBCF84298}" srcOrd="0" destOrd="0" presId="urn:microsoft.com/office/officeart/2005/8/layout/orgChart1"/>
    <dgm:cxn modelId="{BC9675AE-03EE-4E95-9E5A-4FF9CBABF4B9}" type="presOf" srcId="{852CBBFC-707A-4647-8603-E0C0685CEF66}" destId="{4713042E-2491-4CD2-BC52-A662875281CD}" srcOrd="0" destOrd="0" presId="urn:microsoft.com/office/officeart/2005/8/layout/orgChart1"/>
    <dgm:cxn modelId="{36B5A8C4-74FC-49B0-B757-F1C838180CD8}" type="presOf" srcId="{FD0FF7FB-70F1-4451-B79C-392A7203A048}" destId="{8DEA88A2-F690-4DC0-9203-94A61DEA15DA}" srcOrd="0" destOrd="0" presId="urn:microsoft.com/office/officeart/2005/8/layout/orgChart1"/>
    <dgm:cxn modelId="{7B8D52D6-FB56-4D11-8CAA-355117E03B13}" srcId="{FD0FF7FB-70F1-4451-B79C-392A7203A048}" destId="{E50AF43D-AD5A-4773-8F69-4D04613305F4}" srcOrd="2" destOrd="0" parTransId="{0203D959-3BAE-4A10-B1FE-ED63F92084C5}" sibTransId="{14895136-8A08-496A-B087-41CBD37AA468}"/>
    <dgm:cxn modelId="{A27C07E5-38A3-436B-AE2E-2445FA84FDCD}" srcId="{FD0FF7FB-70F1-4451-B79C-392A7203A048}" destId="{4D94AE8C-7006-43C3-B6D1-303EA4E61463}" srcOrd="1" destOrd="0" parTransId="{852CBBFC-707A-4647-8603-E0C0685CEF66}" sibTransId="{2C0F3CFB-A497-46FE-B228-C13B9814A74A}"/>
    <dgm:cxn modelId="{14E509F8-0DD0-4EC9-A4D3-22ECE0EE5FF2}" type="presOf" srcId="{FD0FF7FB-70F1-4451-B79C-392A7203A048}" destId="{C0BDC010-73D2-4EE6-B3DA-9B716744537F}" srcOrd="1" destOrd="0" presId="urn:microsoft.com/office/officeart/2005/8/layout/orgChart1"/>
    <dgm:cxn modelId="{3EC7E2FD-13C5-41A1-8352-757A365A7AFB}" type="presOf" srcId="{C81CEF46-376B-4447-8687-D307D1BF6558}" destId="{787928E2-C497-4745-B0B2-AA692145A13E}" srcOrd="1" destOrd="0" presId="urn:microsoft.com/office/officeart/2005/8/layout/orgChart1"/>
    <dgm:cxn modelId="{D05A6C94-2A0B-4A17-BCEC-788A12AB60FB}" type="presParOf" srcId="{21C9FBDE-68A5-4E9B-AC42-97CCBCF84298}" destId="{49E7609A-0874-4BED-AE3D-8DD0C57879F4}" srcOrd="0" destOrd="0" presId="urn:microsoft.com/office/officeart/2005/8/layout/orgChart1"/>
    <dgm:cxn modelId="{852D3481-942F-43E7-ACC4-7CD1DDA43CE6}" type="presParOf" srcId="{49E7609A-0874-4BED-AE3D-8DD0C57879F4}" destId="{3CF559EF-040B-44BE-AEC9-181A9F6854E0}" srcOrd="0" destOrd="0" presId="urn:microsoft.com/office/officeart/2005/8/layout/orgChart1"/>
    <dgm:cxn modelId="{5364B4FD-9637-44E0-840E-7B785D5B64F3}" type="presParOf" srcId="{3CF559EF-040B-44BE-AEC9-181A9F6854E0}" destId="{8DEA88A2-F690-4DC0-9203-94A61DEA15DA}" srcOrd="0" destOrd="0" presId="urn:microsoft.com/office/officeart/2005/8/layout/orgChart1"/>
    <dgm:cxn modelId="{E065CB6F-7FC4-45E3-80B9-98EFB71B1BF5}" type="presParOf" srcId="{3CF559EF-040B-44BE-AEC9-181A9F6854E0}" destId="{C0BDC010-73D2-4EE6-B3DA-9B716744537F}" srcOrd="1" destOrd="0" presId="urn:microsoft.com/office/officeart/2005/8/layout/orgChart1"/>
    <dgm:cxn modelId="{A9B9EB28-C783-4573-A25C-C5229178FD6F}" type="presParOf" srcId="{49E7609A-0874-4BED-AE3D-8DD0C57879F4}" destId="{3547C8BD-3A3C-4288-B7E6-62EAEC52FFC2}" srcOrd="1" destOrd="0" presId="urn:microsoft.com/office/officeart/2005/8/layout/orgChart1"/>
    <dgm:cxn modelId="{5CD4C9CD-FA61-4F49-AF4D-497E220A1D81}" type="presParOf" srcId="{3547C8BD-3A3C-4288-B7E6-62EAEC52FFC2}" destId="{26CB57F8-EF12-4337-831D-D0E81D847A71}" srcOrd="0" destOrd="0" presId="urn:microsoft.com/office/officeart/2005/8/layout/orgChart1"/>
    <dgm:cxn modelId="{7D5EAE7F-344F-4875-AC8B-DE9DA4BFEDE0}" type="presParOf" srcId="{3547C8BD-3A3C-4288-B7E6-62EAEC52FFC2}" destId="{F3018842-E70C-4CA7-8206-3C3FFA3458B2}" srcOrd="1" destOrd="0" presId="urn:microsoft.com/office/officeart/2005/8/layout/orgChart1"/>
    <dgm:cxn modelId="{796AF3FA-FDB6-490C-A579-4794E38520FC}" type="presParOf" srcId="{F3018842-E70C-4CA7-8206-3C3FFA3458B2}" destId="{BF412C78-68C5-4B7F-A7BD-76A27349F4C4}" srcOrd="0" destOrd="0" presId="urn:microsoft.com/office/officeart/2005/8/layout/orgChart1"/>
    <dgm:cxn modelId="{71A98107-9F7F-441D-B9D9-85CBA4B3BDB2}" type="presParOf" srcId="{BF412C78-68C5-4B7F-A7BD-76A27349F4C4}" destId="{D0B7E118-CC60-48C5-AB3E-42D11A5496FE}" srcOrd="0" destOrd="0" presId="urn:microsoft.com/office/officeart/2005/8/layout/orgChart1"/>
    <dgm:cxn modelId="{9138ADCA-0297-4704-8341-001DEFF5E6AC}" type="presParOf" srcId="{BF412C78-68C5-4B7F-A7BD-76A27349F4C4}" destId="{787928E2-C497-4745-B0B2-AA692145A13E}" srcOrd="1" destOrd="0" presId="urn:microsoft.com/office/officeart/2005/8/layout/orgChart1"/>
    <dgm:cxn modelId="{2B87A451-D54C-437F-8E0C-7CF4AC135E88}" type="presParOf" srcId="{F3018842-E70C-4CA7-8206-3C3FFA3458B2}" destId="{824DA9A9-C7DA-4AA5-9E1E-9F941A08D133}" srcOrd="1" destOrd="0" presId="urn:microsoft.com/office/officeart/2005/8/layout/orgChart1"/>
    <dgm:cxn modelId="{582F6A8B-BDE1-4F25-87D0-49D7E7E39BC4}" type="presParOf" srcId="{F3018842-E70C-4CA7-8206-3C3FFA3458B2}" destId="{888624E5-C3D5-42EE-8BD1-B7BD67E4586E}" srcOrd="2" destOrd="0" presId="urn:microsoft.com/office/officeart/2005/8/layout/orgChart1"/>
    <dgm:cxn modelId="{14AE1300-8211-4303-80DC-DEB180B77D9F}" type="presParOf" srcId="{3547C8BD-3A3C-4288-B7E6-62EAEC52FFC2}" destId="{4713042E-2491-4CD2-BC52-A662875281CD}" srcOrd="2" destOrd="0" presId="urn:microsoft.com/office/officeart/2005/8/layout/orgChart1"/>
    <dgm:cxn modelId="{37E7D841-2D89-4479-8FC2-F59BA43AF980}" type="presParOf" srcId="{3547C8BD-3A3C-4288-B7E6-62EAEC52FFC2}" destId="{0AE7ABE1-D178-4276-89E9-34FA21892425}" srcOrd="3" destOrd="0" presId="urn:microsoft.com/office/officeart/2005/8/layout/orgChart1"/>
    <dgm:cxn modelId="{D2D341C1-6F5E-4106-BA11-E2B60C9029A2}" type="presParOf" srcId="{0AE7ABE1-D178-4276-89E9-34FA21892425}" destId="{EB00C0E0-E944-4B79-8F31-55F319BCB917}" srcOrd="0" destOrd="0" presId="urn:microsoft.com/office/officeart/2005/8/layout/orgChart1"/>
    <dgm:cxn modelId="{3889E9A7-7088-449E-A555-1A7670085B3D}" type="presParOf" srcId="{EB00C0E0-E944-4B79-8F31-55F319BCB917}" destId="{4985EDFA-468D-421B-9121-8F70A1C8234A}" srcOrd="0" destOrd="0" presId="urn:microsoft.com/office/officeart/2005/8/layout/orgChart1"/>
    <dgm:cxn modelId="{DA4FA5D5-E071-459C-859C-150AD9F8E531}" type="presParOf" srcId="{EB00C0E0-E944-4B79-8F31-55F319BCB917}" destId="{AC285B14-9ADB-49CF-99CC-58556FE7236D}" srcOrd="1" destOrd="0" presId="urn:microsoft.com/office/officeart/2005/8/layout/orgChart1"/>
    <dgm:cxn modelId="{C10C912D-86A1-4DC8-9F16-0BF6FEB8F271}" type="presParOf" srcId="{0AE7ABE1-D178-4276-89E9-34FA21892425}" destId="{E3E6EAB9-AE45-4F1F-9AC0-982CAD8E6762}" srcOrd="1" destOrd="0" presId="urn:microsoft.com/office/officeart/2005/8/layout/orgChart1"/>
    <dgm:cxn modelId="{F276BE8C-DB21-49A4-8C90-813066A2AEDF}" type="presParOf" srcId="{0AE7ABE1-D178-4276-89E9-34FA21892425}" destId="{D295541E-0389-406D-A329-B8ED7190CE66}" srcOrd="2" destOrd="0" presId="urn:microsoft.com/office/officeart/2005/8/layout/orgChart1"/>
    <dgm:cxn modelId="{EC4EE24B-BAD6-4069-A6D0-A1D82CD29DD7}" type="presParOf" srcId="{3547C8BD-3A3C-4288-B7E6-62EAEC52FFC2}" destId="{C143385D-C9E9-455A-A46E-75D28F7DAA7B}" srcOrd="4" destOrd="0" presId="urn:microsoft.com/office/officeart/2005/8/layout/orgChart1"/>
    <dgm:cxn modelId="{B07D7544-B602-4616-8C25-62E6DD2A27A9}" type="presParOf" srcId="{3547C8BD-3A3C-4288-B7E6-62EAEC52FFC2}" destId="{6C57CB0A-DE2E-4734-810E-48502D5C35D5}" srcOrd="5" destOrd="0" presId="urn:microsoft.com/office/officeart/2005/8/layout/orgChart1"/>
    <dgm:cxn modelId="{9F7770EC-0FA6-441F-8B32-5F97F7EE4E3E}" type="presParOf" srcId="{6C57CB0A-DE2E-4734-810E-48502D5C35D5}" destId="{E0D76B18-7754-4F65-82DD-B6F39D9C2C1D}" srcOrd="0" destOrd="0" presId="urn:microsoft.com/office/officeart/2005/8/layout/orgChart1"/>
    <dgm:cxn modelId="{76A8E074-2C63-4B7B-BABE-F69BCF6DB341}" type="presParOf" srcId="{E0D76B18-7754-4F65-82DD-B6F39D9C2C1D}" destId="{CA2F2A0D-4750-4DCC-BB60-B776CAB93D72}" srcOrd="0" destOrd="0" presId="urn:microsoft.com/office/officeart/2005/8/layout/orgChart1"/>
    <dgm:cxn modelId="{8B086F6A-A271-4ED1-9924-B7E6F5C9BE7F}" type="presParOf" srcId="{E0D76B18-7754-4F65-82DD-B6F39D9C2C1D}" destId="{0EC8D04B-C4DD-45C1-93C7-8CC79972DF5D}" srcOrd="1" destOrd="0" presId="urn:microsoft.com/office/officeart/2005/8/layout/orgChart1"/>
    <dgm:cxn modelId="{B698931C-C126-44A4-8AD1-3612D1C50FFC}" type="presParOf" srcId="{6C57CB0A-DE2E-4734-810E-48502D5C35D5}" destId="{D57B4DDC-4FE7-4FFD-BE62-DF9942CE483A}" srcOrd="1" destOrd="0" presId="urn:microsoft.com/office/officeart/2005/8/layout/orgChart1"/>
    <dgm:cxn modelId="{99338E4E-33E7-4663-B7B1-4FB18CB7B2B4}" type="presParOf" srcId="{6C57CB0A-DE2E-4734-810E-48502D5C35D5}" destId="{32F59961-31C2-4EB8-BAA5-D8A36773F328}" srcOrd="2" destOrd="0" presId="urn:microsoft.com/office/officeart/2005/8/layout/orgChart1"/>
    <dgm:cxn modelId="{6A723D4D-7008-45C0-833D-D291F8232B1A}" type="presParOf" srcId="{49E7609A-0874-4BED-AE3D-8DD0C57879F4}" destId="{201C3C69-0103-4EBC-ABF9-652F2AD982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9B562-64BA-4892-A822-8E71547E7427}" type="doc">
      <dgm:prSet loTypeId="urn:microsoft.com/office/officeart/2005/8/layout/arrow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30D3541-ACCB-4B1D-A610-1A5665645743}">
      <dgm:prSet phldrT="[Text]"/>
      <dgm:spPr/>
      <dgm:t>
        <a:bodyPr/>
        <a:lstStyle/>
        <a:p>
          <a:pPr algn="l"/>
          <a:r>
            <a:rPr lang="pt-PT"/>
            <a:t>Os </a:t>
          </a:r>
          <a:r>
            <a:rPr lang="pt-PT" b="1"/>
            <a:t>países desenvolvidos</a:t>
          </a:r>
          <a:r>
            <a:rPr lang="pt-PT"/>
            <a:t>, com uma estrutura etária envelhecida, são representados por uma pirâmide etária que se classifica como </a:t>
          </a:r>
          <a:r>
            <a:rPr lang="pt-PT" b="1" u="sng"/>
            <a:t>idosa</a:t>
          </a:r>
          <a:r>
            <a:rPr lang="pt-PT" b="0" u="none"/>
            <a:t>.</a:t>
          </a:r>
          <a:endParaRPr lang="pt-PT" b="0" u="none" dirty="0"/>
        </a:p>
      </dgm:t>
    </dgm:pt>
    <dgm:pt modelId="{0F697658-A831-4115-AFF6-87B71762B0CD}" type="parTrans" cxnId="{FE15E25C-729E-4551-A87F-B5D6893F7D26}">
      <dgm:prSet/>
      <dgm:spPr/>
      <dgm:t>
        <a:bodyPr/>
        <a:lstStyle/>
        <a:p>
          <a:pPr algn="just"/>
          <a:endParaRPr lang="pt-PT"/>
        </a:p>
      </dgm:t>
    </dgm:pt>
    <dgm:pt modelId="{43D6AB60-17CD-467E-A16B-AB10065AF663}" type="sibTrans" cxnId="{FE15E25C-729E-4551-A87F-B5D6893F7D26}">
      <dgm:prSet/>
      <dgm:spPr/>
      <dgm:t>
        <a:bodyPr/>
        <a:lstStyle/>
        <a:p>
          <a:pPr algn="just"/>
          <a:endParaRPr lang="pt-PT"/>
        </a:p>
      </dgm:t>
    </dgm:pt>
    <dgm:pt modelId="{4F0D2248-D7EA-4704-909F-5DB29C718178}">
      <dgm:prSet phldrT="[Text]"/>
      <dgm:spPr/>
      <dgm:t>
        <a:bodyPr/>
        <a:lstStyle/>
        <a:p>
          <a:pPr algn="l"/>
          <a:r>
            <a:rPr lang="pt-PT"/>
            <a:t>Os </a:t>
          </a:r>
          <a:r>
            <a:rPr lang="pt-PT" b="1"/>
            <a:t>países em desenvolvimento</a:t>
          </a:r>
          <a:r>
            <a:rPr lang="pt-PT"/>
            <a:t>, com uma população relativamente jovem, apresentam uma pirâmide etária </a:t>
          </a:r>
          <a:r>
            <a:rPr lang="pt-PT" b="1" u="sng"/>
            <a:t>jovem</a:t>
          </a:r>
          <a:r>
            <a:rPr lang="pt-PT" b="0" u="none"/>
            <a:t>.</a:t>
          </a:r>
          <a:r>
            <a:rPr lang="pt-PT"/>
            <a:t> </a:t>
          </a:r>
          <a:endParaRPr lang="pt-PT" dirty="0"/>
        </a:p>
      </dgm:t>
    </dgm:pt>
    <dgm:pt modelId="{CE2D6636-55CB-46C9-9BD1-39340BC2AFCD}" type="parTrans" cxnId="{F4777B5B-F8E8-4F93-B6F9-3717C82F7993}">
      <dgm:prSet/>
      <dgm:spPr/>
      <dgm:t>
        <a:bodyPr/>
        <a:lstStyle/>
        <a:p>
          <a:pPr algn="just"/>
          <a:endParaRPr lang="pt-PT"/>
        </a:p>
      </dgm:t>
    </dgm:pt>
    <dgm:pt modelId="{DE66ED67-21B8-41BA-B975-E4CD6529A03A}" type="sibTrans" cxnId="{F4777B5B-F8E8-4F93-B6F9-3717C82F7993}">
      <dgm:prSet/>
      <dgm:spPr/>
      <dgm:t>
        <a:bodyPr/>
        <a:lstStyle/>
        <a:p>
          <a:pPr algn="just"/>
          <a:endParaRPr lang="pt-PT"/>
        </a:p>
      </dgm:t>
    </dgm:pt>
    <dgm:pt modelId="{E561CA3D-284F-454E-A1B2-55E2FEA49ED1}" type="pres">
      <dgm:prSet presAssocID="{4839B562-64BA-4892-A822-8E71547E7427}" presName="cycle" presStyleCnt="0">
        <dgm:presLayoutVars>
          <dgm:dir/>
          <dgm:resizeHandles val="exact"/>
        </dgm:presLayoutVars>
      </dgm:prSet>
      <dgm:spPr/>
    </dgm:pt>
    <dgm:pt modelId="{D612D930-FD92-4848-B736-42FA0E853231}" type="pres">
      <dgm:prSet presAssocID="{030D3541-ACCB-4B1D-A610-1A5665645743}" presName="arrow" presStyleLbl="node1" presStyleIdx="0" presStyleCnt="2" custScaleY="100024" custRadScaleRad="90755" custRadScaleInc="3690">
        <dgm:presLayoutVars>
          <dgm:bulletEnabled val="1"/>
        </dgm:presLayoutVars>
      </dgm:prSet>
      <dgm:spPr/>
    </dgm:pt>
    <dgm:pt modelId="{FE54208C-257C-4E47-94E0-227E53E08479}" type="pres">
      <dgm:prSet presAssocID="{4F0D2248-D7EA-4704-909F-5DB29C718178}" presName="arrow" presStyleLbl="node1" presStyleIdx="1" presStyleCnt="2" custRadScaleRad="105200" custRadScaleInc="3548">
        <dgm:presLayoutVars>
          <dgm:bulletEnabled val="1"/>
        </dgm:presLayoutVars>
      </dgm:prSet>
      <dgm:spPr/>
    </dgm:pt>
  </dgm:ptLst>
  <dgm:cxnLst>
    <dgm:cxn modelId="{51CC4F10-9709-412C-865C-FDA56C7D2BF0}" type="presOf" srcId="{4839B562-64BA-4892-A822-8E71547E7427}" destId="{E561CA3D-284F-454E-A1B2-55E2FEA49ED1}" srcOrd="0" destOrd="0" presId="urn:microsoft.com/office/officeart/2005/8/layout/arrow1"/>
    <dgm:cxn modelId="{F4777B5B-F8E8-4F93-B6F9-3717C82F7993}" srcId="{4839B562-64BA-4892-A822-8E71547E7427}" destId="{4F0D2248-D7EA-4704-909F-5DB29C718178}" srcOrd="1" destOrd="0" parTransId="{CE2D6636-55CB-46C9-9BD1-39340BC2AFCD}" sibTransId="{DE66ED67-21B8-41BA-B975-E4CD6529A03A}"/>
    <dgm:cxn modelId="{FE15E25C-729E-4551-A87F-B5D6893F7D26}" srcId="{4839B562-64BA-4892-A822-8E71547E7427}" destId="{030D3541-ACCB-4B1D-A610-1A5665645743}" srcOrd="0" destOrd="0" parTransId="{0F697658-A831-4115-AFF6-87B71762B0CD}" sibTransId="{43D6AB60-17CD-467E-A16B-AB10065AF663}"/>
    <dgm:cxn modelId="{42F7E99E-D1F5-4D4A-A73E-F58B54569496}" type="presOf" srcId="{030D3541-ACCB-4B1D-A610-1A5665645743}" destId="{D612D930-FD92-4848-B736-42FA0E853231}" srcOrd="0" destOrd="0" presId="urn:microsoft.com/office/officeart/2005/8/layout/arrow1"/>
    <dgm:cxn modelId="{DCA864BD-D581-4671-9191-46025A3BA766}" type="presOf" srcId="{4F0D2248-D7EA-4704-909F-5DB29C718178}" destId="{FE54208C-257C-4E47-94E0-227E53E08479}" srcOrd="0" destOrd="0" presId="urn:microsoft.com/office/officeart/2005/8/layout/arrow1"/>
    <dgm:cxn modelId="{2D45145F-DCD9-4968-B840-2D85F25B5B2D}" type="presParOf" srcId="{E561CA3D-284F-454E-A1B2-55E2FEA49ED1}" destId="{D612D930-FD92-4848-B736-42FA0E853231}" srcOrd="0" destOrd="0" presId="urn:microsoft.com/office/officeart/2005/8/layout/arrow1"/>
    <dgm:cxn modelId="{C1938EE7-6A46-45D2-972B-068F8CBE364D}" type="presParOf" srcId="{E561CA3D-284F-454E-A1B2-55E2FEA49ED1}" destId="{FE54208C-257C-4E47-94E0-227E53E0847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3385D-C9E9-455A-A46E-75D28F7DAA7B}">
      <dsp:nvSpPr>
        <dsp:cNvPr id="0" name=""/>
        <dsp:cNvSpPr/>
      </dsp:nvSpPr>
      <dsp:spPr>
        <a:xfrm>
          <a:off x="4320480" y="2615062"/>
          <a:ext cx="3056771" cy="53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57"/>
              </a:lnTo>
              <a:lnTo>
                <a:pt x="3056771" y="265257"/>
              </a:lnTo>
              <a:lnTo>
                <a:pt x="3056771" y="53051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3042E-2491-4CD2-BC52-A662875281CD}">
      <dsp:nvSpPr>
        <dsp:cNvPr id="0" name=""/>
        <dsp:cNvSpPr/>
      </dsp:nvSpPr>
      <dsp:spPr>
        <a:xfrm>
          <a:off x="4274760" y="2615062"/>
          <a:ext cx="91440" cy="530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51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B57F8-EF12-4337-831D-D0E81D847A71}">
      <dsp:nvSpPr>
        <dsp:cNvPr id="0" name=""/>
        <dsp:cNvSpPr/>
      </dsp:nvSpPr>
      <dsp:spPr>
        <a:xfrm>
          <a:off x="1263708" y="2615062"/>
          <a:ext cx="3056771" cy="530514"/>
        </a:xfrm>
        <a:custGeom>
          <a:avLst/>
          <a:gdLst/>
          <a:ahLst/>
          <a:cxnLst/>
          <a:rect l="0" t="0" r="0" b="0"/>
          <a:pathLst>
            <a:path>
              <a:moveTo>
                <a:pt x="3056771" y="0"/>
              </a:moveTo>
              <a:lnTo>
                <a:pt x="3056771" y="265257"/>
              </a:lnTo>
              <a:lnTo>
                <a:pt x="0" y="265257"/>
              </a:lnTo>
              <a:lnTo>
                <a:pt x="0" y="53051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A88A2-F690-4DC0-9203-94A61DEA15DA}">
      <dsp:nvSpPr>
        <dsp:cNvPr id="0" name=""/>
        <dsp:cNvSpPr/>
      </dsp:nvSpPr>
      <dsp:spPr>
        <a:xfrm>
          <a:off x="3057351" y="1351934"/>
          <a:ext cx="2526257" cy="1263128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A análise de uma pirâmide etária permite... </a:t>
          </a:r>
        </a:p>
      </dsp:txBody>
      <dsp:txXfrm>
        <a:off x="3057351" y="1351934"/>
        <a:ext cx="2526257" cy="1263128"/>
      </dsp:txXfrm>
    </dsp:sp>
    <dsp:sp modelId="{D0B7E118-CC60-48C5-AB3E-42D11A5496FE}">
      <dsp:nvSpPr>
        <dsp:cNvPr id="0" name=""/>
        <dsp:cNvSpPr/>
      </dsp:nvSpPr>
      <dsp:spPr>
        <a:xfrm>
          <a:off x="580" y="3145577"/>
          <a:ext cx="2526257" cy="126312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1 - Verificar se é uma população jovem ou envelhecida;</a:t>
          </a:r>
        </a:p>
      </dsp:txBody>
      <dsp:txXfrm>
        <a:off x="580" y="3145577"/>
        <a:ext cx="2526257" cy="1263128"/>
      </dsp:txXfrm>
    </dsp:sp>
    <dsp:sp modelId="{4985EDFA-468D-421B-9121-8F70A1C8234A}">
      <dsp:nvSpPr>
        <dsp:cNvPr id="0" name=""/>
        <dsp:cNvSpPr/>
      </dsp:nvSpPr>
      <dsp:spPr>
        <a:xfrm>
          <a:off x="3057351" y="3145577"/>
          <a:ext cx="2526257" cy="126312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2 - Identificar factos do passado (por exemplo, através de classes ocas);</a:t>
          </a:r>
        </a:p>
      </dsp:txBody>
      <dsp:txXfrm>
        <a:off x="3057351" y="3145577"/>
        <a:ext cx="2526257" cy="1263128"/>
      </dsp:txXfrm>
    </dsp:sp>
    <dsp:sp modelId="{CA2F2A0D-4750-4DCC-BB60-B776CAB93D72}">
      <dsp:nvSpPr>
        <dsp:cNvPr id="0" name=""/>
        <dsp:cNvSpPr/>
      </dsp:nvSpPr>
      <dsp:spPr>
        <a:xfrm>
          <a:off x="6114123" y="3145577"/>
          <a:ext cx="2526257" cy="126312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3 - Fazer projeções futuras.</a:t>
          </a:r>
        </a:p>
      </dsp:txBody>
      <dsp:txXfrm>
        <a:off x="6114123" y="3145577"/>
        <a:ext cx="2526257" cy="1263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2D930-FD92-4848-B736-42FA0E853231}">
      <dsp:nvSpPr>
        <dsp:cNvPr id="0" name=""/>
        <dsp:cNvSpPr/>
      </dsp:nvSpPr>
      <dsp:spPr>
        <a:xfrm rot="16200000">
          <a:off x="236387" y="271757"/>
          <a:ext cx="4353222" cy="4354267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Os </a:t>
          </a:r>
          <a:r>
            <a:rPr lang="pt-PT" sz="2200" b="1" kern="1200"/>
            <a:t>países desenvolvidos</a:t>
          </a:r>
          <a:r>
            <a:rPr lang="pt-PT" sz="2200" kern="1200"/>
            <a:t>, com uma estrutura etária envelhecida, são representados por uma pirâmide etária que se classifica como </a:t>
          </a:r>
          <a:r>
            <a:rPr lang="pt-PT" sz="2200" b="1" u="sng" kern="1200"/>
            <a:t>idosa</a:t>
          </a:r>
          <a:r>
            <a:rPr lang="pt-PT" sz="2200" b="0" u="none" kern="1200"/>
            <a:t>.</a:t>
          </a:r>
          <a:endParaRPr lang="pt-PT" sz="2200" b="0" u="none" kern="1200" dirty="0"/>
        </a:p>
      </dsp:txBody>
      <dsp:txXfrm rot="5400000">
        <a:off x="997679" y="1360584"/>
        <a:ext cx="3592453" cy="2176611"/>
      </dsp:txXfrm>
    </dsp:sp>
    <dsp:sp modelId="{FE54208C-257C-4E47-94E0-227E53E08479}">
      <dsp:nvSpPr>
        <dsp:cNvPr id="0" name=""/>
        <dsp:cNvSpPr/>
      </dsp:nvSpPr>
      <dsp:spPr>
        <a:xfrm rot="5400000">
          <a:off x="4790777" y="803945"/>
          <a:ext cx="4353222" cy="4353222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/>
            <a:t>Os </a:t>
          </a:r>
          <a:r>
            <a:rPr lang="pt-PT" sz="2200" b="1" kern="1200"/>
            <a:t>países em desenvolvimento</a:t>
          </a:r>
          <a:r>
            <a:rPr lang="pt-PT" sz="2200" kern="1200"/>
            <a:t>, com uma população relativamente jovem, apresentam uma pirâmide etária </a:t>
          </a:r>
          <a:r>
            <a:rPr lang="pt-PT" sz="2200" b="1" u="sng" kern="1200"/>
            <a:t>jovem</a:t>
          </a:r>
          <a:r>
            <a:rPr lang="pt-PT" sz="2200" b="0" u="none" kern="1200"/>
            <a:t>.</a:t>
          </a:r>
          <a:r>
            <a:rPr lang="pt-PT" sz="2200" kern="1200"/>
            <a:t> </a:t>
          </a:r>
          <a:endParaRPr lang="pt-PT" sz="2200" kern="1200" dirty="0"/>
        </a:p>
      </dsp:txBody>
      <dsp:txXfrm rot="-5400000">
        <a:off x="4790778" y="1892251"/>
        <a:ext cx="3591408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77828D-6D68-41F0-A63A-2D164DC6B9D5}" type="datetimeFigureOut">
              <a:rPr lang="pt-PT"/>
              <a:pPr>
                <a:defRPr/>
              </a:pPr>
              <a:t>30/10/23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0DD989-CD35-423F-84AA-8FFBFA87FE75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09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E499C9-38D7-450D-8090-026E68C472DD}" type="datetimeFigureOut">
              <a:rPr lang="pt-PT"/>
              <a:pPr>
                <a:defRPr/>
              </a:pPr>
              <a:t>30/10/23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31D54A8-C2E2-4831-AC70-6C9E676E9D24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6962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B48BB4-416C-4715-8690-828F0C798D6D}" type="slidenum">
              <a:rPr lang="pt-PT">
                <a:latin typeface="Calibri" panose="020F0502020204030204" pitchFamily="34" charset="0"/>
              </a:rPr>
              <a:pPr eaLnBrk="1" hangingPunct="1"/>
              <a:t>1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3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50FAE9-AEBD-4AF1-8521-1D92AC061382}" type="slidenum">
              <a:rPr lang="pt-PT">
                <a:latin typeface="Calibri" panose="020F0502020204030204" pitchFamily="34" charset="0"/>
              </a:rPr>
              <a:pPr eaLnBrk="1" hangingPunct="1"/>
              <a:t>12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6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5B8E7C-8D0C-4EF5-A3A2-6FC4C6517424}" type="slidenum">
              <a:rPr lang="pt-PT">
                <a:latin typeface="Calibri" panose="020F0502020204030204" pitchFamily="34" charset="0"/>
              </a:rPr>
              <a:pPr eaLnBrk="1" hangingPunct="1"/>
              <a:t>13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78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5B8E7C-8D0C-4EF5-A3A2-6FC4C6517424}" type="slidenum">
              <a:rPr lang="pt-PT">
                <a:latin typeface="Calibri" panose="020F0502020204030204" pitchFamily="34" charset="0"/>
              </a:rPr>
              <a:pPr eaLnBrk="1" hangingPunct="1"/>
              <a:t>14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8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5B8E7C-8D0C-4EF5-A3A2-6FC4C6517424}" type="slidenum">
              <a:rPr lang="pt-PT">
                <a:latin typeface="Calibri" panose="020F0502020204030204" pitchFamily="34" charset="0"/>
              </a:rPr>
              <a:pPr eaLnBrk="1" hangingPunct="1"/>
              <a:t>15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60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B48BB4-416C-4715-8690-828F0C798D6D}" type="slidenum">
              <a:rPr lang="pt-PT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pt-PT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1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ACA808-D1D6-4312-9889-61C427D6719C}" type="slidenum">
              <a:rPr lang="pt-PT">
                <a:latin typeface="Calibri" panose="020F0502020204030204" pitchFamily="34" charset="0"/>
              </a:rPr>
              <a:pPr eaLnBrk="1" hangingPunct="1"/>
              <a:t>4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9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1518DC-56F5-410B-9C97-3C5E3BE88F0B}" type="slidenum">
              <a:rPr lang="pt-PT">
                <a:latin typeface="Calibri" panose="020F0502020204030204" pitchFamily="34" charset="0"/>
              </a:rPr>
              <a:pPr eaLnBrk="1" hangingPunct="1"/>
              <a:t>5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3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8ECD9D-15B4-4F7D-9F9C-723F729112E0}" type="slidenum">
              <a:rPr lang="pt-PT">
                <a:latin typeface="Calibri" panose="020F0502020204030204" pitchFamily="34" charset="0"/>
              </a:rPr>
              <a:pPr eaLnBrk="1" hangingPunct="1"/>
              <a:t>6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8ECD9D-15B4-4F7D-9F9C-723F729112E0}" type="slidenum">
              <a:rPr lang="pt-PT">
                <a:latin typeface="Calibri" panose="020F0502020204030204" pitchFamily="34" charset="0"/>
              </a:rPr>
              <a:pPr eaLnBrk="1" hangingPunct="1"/>
              <a:t>7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0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8ECD9D-15B4-4F7D-9F9C-723F729112E0}" type="slidenum">
              <a:rPr lang="pt-PT">
                <a:latin typeface="Calibri" panose="020F0502020204030204" pitchFamily="34" charset="0"/>
              </a:rPr>
              <a:pPr eaLnBrk="1" hangingPunct="1"/>
              <a:t>8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8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8ECD9D-15B4-4F7D-9F9C-723F729112E0}" type="slidenum">
              <a:rPr lang="pt-PT">
                <a:latin typeface="Calibri" panose="020F0502020204030204" pitchFamily="34" charset="0"/>
              </a:rPr>
              <a:pPr eaLnBrk="1" hangingPunct="1"/>
              <a:t>9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5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5290E2-54E1-4A5F-856A-3622B7037A4B}" type="slidenum">
              <a:rPr lang="pt-PT">
                <a:latin typeface="Calibri" panose="020F0502020204030204" pitchFamily="34" charset="0"/>
              </a:rPr>
              <a:pPr eaLnBrk="1" hangingPunct="1"/>
              <a:t>10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2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A07048-E104-4ADA-A8DA-1F5A2205AC92}" type="slidenum">
              <a:rPr lang="pt-PT">
                <a:latin typeface="Calibri" panose="020F0502020204030204" pitchFamily="34" charset="0"/>
              </a:rPr>
              <a:pPr eaLnBrk="1" hangingPunct="1"/>
              <a:t>11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0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21480000">
            <a:off x="-553821" y="5156699"/>
            <a:ext cx="3615037" cy="47487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 rot="21480000">
            <a:off x="-585869" y="4004021"/>
            <a:ext cx="8234024" cy="1076948"/>
          </a:xfrm>
          <a:prstGeom prst="rect">
            <a:avLst/>
          </a:prstGeom>
          <a:solidFill>
            <a:schemeClr val="bg2">
              <a:lumMod val="50000"/>
              <a:alpha val="9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 rot="21480000">
            <a:off x="122936" y="4208132"/>
            <a:ext cx="7521977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ESTRUTURA ETÁRIA</a:t>
            </a:r>
            <a:r>
              <a:rPr lang="pt-PT" sz="3600" b="1" baseline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DA POPULAÇÃO</a:t>
            </a:r>
            <a:endParaRPr lang="pt-PT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21480000">
            <a:off x="157224" y="5136212"/>
            <a:ext cx="27513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Geografia – 8º ano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6" y="6348030"/>
            <a:ext cx="12477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7504" y="15007"/>
            <a:ext cx="734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ESTRUTURA ETÁ RIA DA POPULAÇÃO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0" y="476672"/>
            <a:ext cx="9036495" cy="6296087"/>
          </a:xfrm>
          <a:custGeom>
            <a:avLst/>
            <a:gdLst>
              <a:gd name="connsiteX0" fmla="*/ 0 w 9200542"/>
              <a:gd name="connsiteY0" fmla="*/ 227981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8" fmla="*/ 0 w 9200542"/>
              <a:gd name="connsiteY8" fmla="*/ 227981 h 6296087"/>
              <a:gd name="connsiteX0" fmla="*/ 0 w 9200542"/>
              <a:gd name="connsiteY0" fmla="*/ 6068106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0" fmla="*/ 1093072 w 10065633"/>
              <a:gd name="connsiteY0" fmla="*/ 6296087 h 6296087"/>
              <a:gd name="connsiteX1" fmla="*/ 1093072 w 10065633"/>
              <a:gd name="connsiteY1" fmla="*/ 0 h 6296087"/>
              <a:gd name="connsiteX2" fmla="*/ 9837652 w 10065633"/>
              <a:gd name="connsiteY2" fmla="*/ 0 h 6296087"/>
              <a:gd name="connsiteX3" fmla="*/ 10065633 w 10065633"/>
              <a:gd name="connsiteY3" fmla="*/ 227981 h 6296087"/>
              <a:gd name="connsiteX4" fmla="*/ 10065633 w 10065633"/>
              <a:gd name="connsiteY4" fmla="*/ 6068106 h 6296087"/>
              <a:gd name="connsiteX5" fmla="*/ 9837652 w 10065633"/>
              <a:gd name="connsiteY5" fmla="*/ 6296087 h 6296087"/>
              <a:gd name="connsiteX6" fmla="*/ 1093072 w 10065633"/>
              <a:gd name="connsiteY6" fmla="*/ 6296087 h 6296087"/>
              <a:gd name="connsiteX0" fmla="*/ 1223279 w 10195840"/>
              <a:gd name="connsiteY0" fmla="*/ 6296087 h 6296087"/>
              <a:gd name="connsiteX1" fmla="*/ 1223279 w 10195840"/>
              <a:gd name="connsiteY1" fmla="*/ 0 h 6296087"/>
              <a:gd name="connsiteX2" fmla="*/ 9967859 w 10195840"/>
              <a:gd name="connsiteY2" fmla="*/ 0 h 6296087"/>
              <a:gd name="connsiteX3" fmla="*/ 10195840 w 10195840"/>
              <a:gd name="connsiteY3" fmla="*/ 227981 h 6296087"/>
              <a:gd name="connsiteX4" fmla="*/ 10195840 w 10195840"/>
              <a:gd name="connsiteY4" fmla="*/ 6068106 h 6296087"/>
              <a:gd name="connsiteX5" fmla="*/ 9967859 w 10195840"/>
              <a:gd name="connsiteY5" fmla="*/ 6296087 h 6296087"/>
              <a:gd name="connsiteX6" fmla="*/ 1223279 w 10195840"/>
              <a:gd name="connsiteY6" fmla="*/ 6296087 h 6296087"/>
              <a:gd name="connsiteX0" fmla="*/ 647747 w 9620308"/>
              <a:gd name="connsiteY0" fmla="*/ 6296087 h 6296087"/>
              <a:gd name="connsiteX1" fmla="*/ 647747 w 9620308"/>
              <a:gd name="connsiteY1" fmla="*/ 0 h 6296087"/>
              <a:gd name="connsiteX2" fmla="*/ 9392327 w 9620308"/>
              <a:gd name="connsiteY2" fmla="*/ 0 h 6296087"/>
              <a:gd name="connsiteX3" fmla="*/ 9620308 w 9620308"/>
              <a:gd name="connsiteY3" fmla="*/ 227981 h 6296087"/>
              <a:gd name="connsiteX4" fmla="*/ 9620308 w 9620308"/>
              <a:gd name="connsiteY4" fmla="*/ 6068106 h 6296087"/>
              <a:gd name="connsiteX5" fmla="*/ 9392327 w 9620308"/>
              <a:gd name="connsiteY5" fmla="*/ 6296087 h 6296087"/>
              <a:gd name="connsiteX6" fmla="*/ 647747 w 9620308"/>
              <a:gd name="connsiteY6" fmla="*/ 6296087 h 6296087"/>
              <a:gd name="connsiteX0" fmla="*/ 0 w 8972561"/>
              <a:gd name="connsiteY0" fmla="*/ 6296087 h 6296087"/>
              <a:gd name="connsiteX1" fmla="*/ 0 w 8972561"/>
              <a:gd name="connsiteY1" fmla="*/ 0 h 6296087"/>
              <a:gd name="connsiteX2" fmla="*/ 8744580 w 8972561"/>
              <a:gd name="connsiteY2" fmla="*/ 0 h 6296087"/>
              <a:gd name="connsiteX3" fmla="*/ 8972561 w 8972561"/>
              <a:gd name="connsiteY3" fmla="*/ 227981 h 6296087"/>
              <a:gd name="connsiteX4" fmla="*/ 8972561 w 8972561"/>
              <a:gd name="connsiteY4" fmla="*/ 6068106 h 6296087"/>
              <a:gd name="connsiteX5" fmla="*/ 8744580 w 8972561"/>
              <a:gd name="connsiteY5" fmla="*/ 6296087 h 6296087"/>
              <a:gd name="connsiteX6" fmla="*/ 0 w 8972561"/>
              <a:gd name="connsiteY6" fmla="*/ 6296087 h 6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561" h="6296087">
                <a:moveTo>
                  <a:pt x="0" y="6296087"/>
                </a:moveTo>
                <a:lnTo>
                  <a:pt x="0" y="0"/>
                </a:lnTo>
                <a:lnTo>
                  <a:pt x="8744580" y="0"/>
                </a:lnTo>
                <a:cubicBezTo>
                  <a:pt x="8870490" y="0"/>
                  <a:pt x="8972561" y="102071"/>
                  <a:pt x="8972561" y="227981"/>
                </a:cubicBezTo>
                <a:lnTo>
                  <a:pt x="8972561" y="6068106"/>
                </a:lnTo>
                <a:cubicBezTo>
                  <a:pt x="8972561" y="6194016"/>
                  <a:pt x="8870490" y="6296087"/>
                  <a:pt x="8744580" y="6296087"/>
                </a:cubicBezTo>
                <a:lnTo>
                  <a:pt x="0" y="6296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52" y="82475"/>
            <a:ext cx="1083991" cy="3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3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67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43" y="1052737"/>
            <a:ext cx="8886088" cy="945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143" tIns="119143" rIns="119143" bIns="119143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200" b="1" kern="1200" dirty="0">
                <a:solidFill>
                  <a:schemeClr val="tx1"/>
                </a:solidFill>
              </a:rPr>
              <a:t>A estrutura etária de uma população depende do comportamento dos indicadores demográficos...</a:t>
            </a:r>
          </a:p>
        </p:txBody>
      </p:sp>
      <p:sp>
        <p:nvSpPr>
          <p:cNvPr id="4" name="Freeform 3"/>
          <p:cNvSpPr/>
          <p:nvPr/>
        </p:nvSpPr>
        <p:spPr>
          <a:xfrm>
            <a:off x="110699" y="2502648"/>
            <a:ext cx="2804952" cy="2604945"/>
          </a:xfrm>
          <a:custGeom>
            <a:avLst/>
            <a:gdLst>
              <a:gd name="connsiteX0" fmla="*/ 0 w 2804952"/>
              <a:gd name="connsiteY0" fmla="*/ 260495 h 2604945"/>
              <a:gd name="connsiteX1" fmla="*/ 260495 w 2804952"/>
              <a:gd name="connsiteY1" fmla="*/ 0 h 2604945"/>
              <a:gd name="connsiteX2" fmla="*/ 2544458 w 2804952"/>
              <a:gd name="connsiteY2" fmla="*/ 0 h 2604945"/>
              <a:gd name="connsiteX3" fmla="*/ 2804953 w 2804952"/>
              <a:gd name="connsiteY3" fmla="*/ 260495 h 2604945"/>
              <a:gd name="connsiteX4" fmla="*/ 2804952 w 2804952"/>
              <a:gd name="connsiteY4" fmla="*/ 2344451 h 2604945"/>
              <a:gd name="connsiteX5" fmla="*/ 2544457 w 2804952"/>
              <a:gd name="connsiteY5" fmla="*/ 2604946 h 2604945"/>
              <a:gd name="connsiteX6" fmla="*/ 260495 w 2804952"/>
              <a:gd name="connsiteY6" fmla="*/ 2604945 h 2604945"/>
              <a:gd name="connsiteX7" fmla="*/ 0 w 2804952"/>
              <a:gd name="connsiteY7" fmla="*/ 2344450 h 2604945"/>
              <a:gd name="connsiteX8" fmla="*/ 0 w 2804952"/>
              <a:gd name="connsiteY8" fmla="*/ 260495 h 260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4952" h="2604945">
                <a:moveTo>
                  <a:pt x="0" y="260495"/>
                </a:moveTo>
                <a:cubicBezTo>
                  <a:pt x="0" y="116628"/>
                  <a:pt x="116628" y="0"/>
                  <a:pt x="260495" y="0"/>
                </a:cubicBezTo>
                <a:lnTo>
                  <a:pt x="2544458" y="0"/>
                </a:lnTo>
                <a:cubicBezTo>
                  <a:pt x="2688325" y="0"/>
                  <a:pt x="2804953" y="116628"/>
                  <a:pt x="2804953" y="260495"/>
                </a:cubicBezTo>
                <a:cubicBezTo>
                  <a:pt x="2804953" y="955147"/>
                  <a:pt x="2804952" y="1649799"/>
                  <a:pt x="2804952" y="2344451"/>
                </a:cubicBezTo>
                <a:cubicBezTo>
                  <a:pt x="2804952" y="2488318"/>
                  <a:pt x="2688324" y="2604946"/>
                  <a:pt x="2544457" y="2604946"/>
                </a:cubicBezTo>
                <a:lnTo>
                  <a:pt x="260495" y="2604945"/>
                </a:lnTo>
                <a:cubicBezTo>
                  <a:pt x="116628" y="2604945"/>
                  <a:pt x="0" y="2488317"/>
                  <a:pt x="0" y="2344450"/>
                </a:cubicBezTo>
                <a:lnTo>
                  <a:pt x="0" y="26049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926" tIns="163926" rIns="163926" bIns="163926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200" kern="1200" dirty="0">
                <a:solidFill>
                  <a:schemeClr val="tx1"/>
                </a:solidFill>
              </a:rPr>
              <a:t>- Quanto </a:t>
            </a:r>
            <a:r>
              <a:rPr lang="pt-PT" sz="2200" u="sng" kern="1200" dirty="0">
                <a:solidFill>
                  <a:schemeClr val="tx1"/>
                </a:solidFill>
              </a:rPr>
              <a:t>maior</a:t>
            </a:r>
            <a:r>
              <a:rPr lang="pt-PT" sz="2200" kern="1200" dirty="0">
                <a:solidFill>
                  <a:schemeClr val="tx1"/>
                </a:solidFill>
              </a:rPr>
              <a:t> for a </a:t>
            </a:r>
            <a:r>
              <a:rPr lang="pt-PT" sz="2200" u="sng" kern="1200" dirty="0">
                <a:solidFill>
                  <a:schemeClr val="tx1"/>
                </a:solidFill>
              </a:rPr>
              <a:t>taxa bruta de natalidade</a:t>
            </a:r>
            <a:r>
              <a:rPr lang="pt-PT" sz="2200" kern="1200" dirty="0">
                <a:solidFill>
                  <a:schemeClr val="tx1"/>
                </a:solidFill>
              </a:rPr>
              <a:t>, </a:t>
            </a:r>
            <a:r>
              <a:rPr lang="pt-PT" sz="2200" u="sng" kern="1200" dirty="0">
                <a:solidFill>
                  <a:schemeClr val="tx1"/>
                </a:solidFill>
              </a:rPr>
              <a:t>maior</a:t>
            </a:r>
            <a:r>
              <a:rPr lang="pt-PT" sz="2200" kern="1200" dirty="0">
                <a:solidFill>
                  <a:schemeClr val="tx1"/>
                </a:solidFill>
              </a:rPr>
              <a:t> é a </a:t>
            </a:r>
            <a:r>
              <a:rPr lang="pt-PT" sz="2200" u="sng" kern="1200" dirty="0">
                <a:solidFill>
                  <a:schemeClr val="tx1"/>
                </a:solidFill>
              </a:rPr>
              <a:t>percentagem de jovens</a:t>
            </a:r>
            <a:r>
              <a:rPr lang="pt-PT" sz="2200" kern="12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8" name="Freeform 7"/>
          <p:cNvSpPr/>
          <p:nvPr/>
        </p:nvSpPr>
        <p:spPr>
          <a:xfrm>
            <a:off x="3151267" y="2502648"/>
            <a:ext cx="2804952" cy="2604945"/>
          </a:xfrm>
          <a:custGeom>
            <a:avLst/>
            <a:gdLst>
              <a:gd name="connsiteX0" fmla="*/ 0 w 2804952"/>
              <a:gd name="connsiteY0" fmla="*/ 260495 h 2604945"/>
              <a:gd name="connsiteX1" fmla="*/ 260495 w 2804952"/>
              <a:gd name="connsiteY1" fmla="*/ 0 h 2604945"/>
              <a:gd name="connsiteX2" fmla="*/ 2544458 w 2804952"/>
              <a:gd name="connsiteY2" fmla="*/ 0 h 2604945"/>
              <a:gd name="connsiteX3" fmla="*/ 2804953 w 2804952"/>
              <a:gd name="connsiteY3" fmla="*/ 260495 h 2604945"/>
              <a:gd name="connsiteX4" fmla="*/ 2804952 w 2804952"/>
              <a:gd name="connsiteY4" fmla="*/ 2344451 h 2604945"/>
              <a:gd name="connsiteX5" fmla="*/ 2544457 w 2804952"/>
              <a:gd name="connsiteY5" fmla="*/ 2604946 h 2604945"/>
              <a:gd name="connsiteX6" fmla="*/ 260495 w 2804952"/>
              <a:gd name="connsiteY6" fmla="*/ 2604945 h 2604945"/>
              <a:gd name="connsiteX7" fmla="*/ 0 w 2804952"/>
              <a:gd name="connsiteY7" fmla="*/ 2344450 h 2604945"/>
              <a:gd name="connsiteX8" fmla="*/ 0 w 2804952"/>
              <a:gd name="connsiteY8" fmla="*/ 260495 h 260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4952" h="2604945">
                <a:moveTo>
                  <a:pt x="0" y="260495"/>
                </a:moveTo>
                <a:cubicBezTo>
                  <a:pt x="0" y="116628"/>
                  <a:pt x="116628" y="0"/>
                  <a:pt x="260495" y="0"/>
                </a:cubicBezTo>
                <a:lnTo>
                  <a:pt x="2544458" y="0"/>
                </a:lnTo>
                <a:cubicBezTo>
                  <a:pt x="2688325" y="0"/>
                  <a:pt x="2804953" y="116628"/>
                  <a:pt x="2804953" y="260495"/>
                </a:cubicBezTo>
                <a:cubicBezTo>
                  <a:pt x="2804953" y="955147"/>
                  <a:pt x="2804952" y="1649799"/>
                  <a:pt x="2804952" y="2344451"/>
                </a:cubicBezTo>
                <a:cubicBezTo>
                  <a:pt x="2804952" y="2488318"/>
                  <a:pt x="2688324" y="2604946"/>
                  <a:pt x="2544457" y="2604946"/>
                </a:cubicBezTo>
                <a:lnTo>
                  <a:pt x="260495" y="2604945"/>
                </a:lnTo>
                <a:cubicBezTo>
                  <a:pt x="116628" y="2604945"/>
                  <a:pt x="0" y="2488317"/>
                  <a:pt x="0" y="2344450"/>
                </a:cubicBezTo>
                <a:lnTo>
                  <a:pt x="0" y="26049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926" tIns="163926" rIns="163926" bIns="163926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200" kern="1200" dirty="0">
                <a:solidFill>
                  <a:schemeClr val="tx1"/>
                </a:solidFill>
              </a:rPr>
              <a:t>- Quanto </a:t>
            </a:r>
            <a:r>
              <a:rPr lang="pt-PT" sz="2200" u="sng" kern="1200" dirty="0">
                <a:solidFill>
                  <a:schemeClr val="tx1"/>
                </a:solidFill>
              </a:rPr>
              <a:t>menor</a:t>
            </a:r>
            <a:r>
              <a:rPr lang="pt-PT" sz="2200" kern="1200" dirty="0">
                <a:solidFill>
                  <a:schemeClr val="tx1"/>
                </a:solidFill>
              </a:rPr>
              <a:t> forem a </a:t>
            </a:r>
            <a:r>
              <a:rPr lang="pt-PT" sz="2200" u="sng" kern="1200" dirty="0">
                <a:solidFill>
                  <a:schemeClr val="tx1"/>
                </a:solidFill>
              </a:rPr>
              <a:t>taxa bruta de natalidade</a:t>
            </a:r>
            <a:r>
              <a:rPr lang="pt-PT" sz="2200" u="none" kern="1200" dirty="0">
                <a:solidFill>
                  <a:schemeClr val="tx1"/>
                </a:solidFill>
              </a:rPr>
              <a:t> </a:t>
            </a:r>
            <a:r>
              <a:rPr lang="pt-PT" sz="2200" kern="1200" dirty="0">
                <a:solidFill>
                  <a:schemeClr val="tx1"/>
                </a:solidFill>
              </a:rPr>
              <a:t>e a </a:t>
            </a:r>
            <a:r>
              <a:rPr lang="pt-PT" sz="2200" u="sng" kern="1200" dirty="0">
                <a:solidFill>
                  <a:schemeClr val="tx1"/>
                </a:solidFill>
              </a:rPr>
              <a:t>taxa bruta de mortalidade</a:t>
            </a:r>
            <a:r>
              <a:rPr lang="pt-PT" sz="2200" kern="1200" dirty="0">
                <a:solidFill>
                  <a:schemeClr val="tx1"/>
                </a:solidFill>
              </a:rPr>
              <a:t>, </a:t>
            </a:r>
            <a:r>
              <a:rPr lang="pt-PT" sz="2200" u="sng" kern="1200" dirty="0">
                <a:solidFill>
                  <a:schemeClr val="tx1"/>
                </a:solidFill>
              </a:rPr>
              <a:t>maior</a:t>
            </a:r>
            <a:r>
              <a:rPr lang="pt-PT" sz="2200" kern="1200" dirty="0">
                <a:solidFill>
                  <a:schemeClr val="tx1"/>
                </a:solidFill>
              </a:rPr>
              <a:t> é a </a:t>
            </a:r>
            <a:r>
              <a:rPr lang="pt-PT" sz="2200" u="sng" kern="1200" dirty="0">
                <a:solidFill>
                  <a:schemeClr val="tx1"/>
                </a:solidFill>
              </a:rPr>
              <a:t>percentagem de população idosa</a:t>
            </a:r>
          </a:p>
        </p:txBody>
      </p:sp>
      <p:sp>
        <p:nvSpPr>
          <p:cNvPr id="9" name="Freeform 8"/>
          <p:cNvSpPr/>
          <p:nvPr/>
        </p:nvSpPr>
        <p:spPr>
          <a:xfrm>
            <a:off x="6191836" y="2502648"/>
            <a:ext cx="2804952" cy="2604945"/>
          </a:xfrm>
          <a:custGeom>
            <a:avLst/>
            <a:gdLst>
              <a:gd name="connsiteX0" fmla="*/ 0 w 2804952"/>
              <a:gd name="connsiteY0" fmla="*/ 260495 h 2604945"/>
              <a:gd name="connsiteX1" fmla="*/ 260495 w 2804952"/>
              <a:gd name="connsiteY1" fmla="*/ 0 h 2604945"/>
              <a:gd name="connsiteX2" fmla="*/ 2544458 w 2804952"/>
              <a:gd name="connsiteY2" fmla="*/ 0 h 2604945"/>
              <a:gd name="connsiteX3" fmla="*/ 2804953 w 2804952"/>
              <a:gd name="connsiteY3" fmla="*/ 260495 h 2604945"/>
              <a:gd name="connsiteX4" fmla="*/ 2804952 w 2804952"/>
              <a:gd name="connsiteY4" fmla="*/ 2344451 h 2604945"/>
              <a:gd name="connsiteX5" fmla="*/ 2544457 w 2804952"/>
              <a:gd name="connsiteY5" fmla="*/ 2604946 h 2604945"/>
              <a:gd name="connsiteX6" fmla="*/ 260495 w 2804952"/>
              <a:gd name="connsiteY6" fmla="*/ 2604945 h 2604945"/>
              <a:gd name="connsiteX7" fmla="*/ 0 w 2804952"/>
              <a:gd name="connsiteY7" fmla="*/ 2344450 h 2604945"/>
              <a:gd name="connsiteX8" fmla="*/ 0 w 2804952"/>
              <a:gd name="connsiteY8" fmla="*/ 260495 h 260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4952" h="2604945">
                <a:moveTo>
                  <a:pt x="0" y="260495"/>
                </a:moveTo>
                <a:cubicBezTo>
                  <a:pt x="0" y="116628"/>
                  <a:pt x="116628" y="0"/>
                  <a:pt x="260495" y="0"/>
                </a:cubicBezTo>
                <a:lnTo>
                  <a:pt x="2544458" y="0"/>
                </a:lnTo>
                <a:cubicBezTo>
                  <a:pt x="2688325" y="0"/>
                  <a:pt x="2804953" y="116628"/>
                  <a:pt x="2804953" y="260495"/>
                </a:cubicBezTo>
                <a:cubicBezTo>
                  <a:pt x="2804953" y="955147"/>
                  <a:pt x="2804952" y="1649799"/>
                  <a:pt x="2804952" y="2344451"/>
                </a:cubicBezTo>
                <a:cubicBezTo>
                  <a:pt x="2804952" y="2488318"/>
                  <a:pt x="2688324" y="2604946"/>
                  <a:pt x="2544457" y="2604946"/>
                </a:cubicBezTo>
                <a:lnTo>
                  <a:pt x="260495" y="2604945"/>
                </a:lnTo>
                <a:cubicBezTo>
                  <a:pt x="116628" y="2604945"/>
                  <a:pt x="0" y="2488317"/>
                  <a:pt x="0" y="2344450"/>
                </a:cubicBezTo>
                <a:lnTo>
                  <a:pt x="0" y="26049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926" tIns="163926" rIns="163926" bIns="163926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200" i="0" kern="1200" dirty="0">
                <a:solidFill>
                  <a:schemeClr val="tx1"/>
                </a:solidFill>
              </a:rPr>
              <a:t>- Quanto </a:t>
            </a:r>
            <a:r>
              <a:rPr lang="pt-PT" sz="2200" i="0" u="sng" kern="1200" dirty="0">
                <a:solidFill>
                  <a:schemeClr val="tx1"/>
                </a:solidFill>
              </a:rPr>
              <a:t>menor</a:t>
            </a:r>
            <a:r>
              <a:rPr lang="pt-PT" sz="2200" i="0" u="none" kern="1200" dirty="0">
                <a:solidFill>
                  <a:schemeClr val="tx1"/>
                </a:solidFill>
              </a:rPr>
              <a:t> é a </a:t>
            </a:r>
            <a:r>
              <a:rPr lang="pt-PT" sz="2200" i="0" u="sng" kern="1200" dirty="0">
                <a:solidFill>
                  <a:schemeClr val="tx1"/>
                </a:solidFill>
              </a:rPr>
              <a:t>taxa bruta de mortalidade</a:t>
            </a:r>
            <a:r>
              <a:rPr lang="pt-PT" sz="2200" i="0" kern="1200" dirty="0">
                <a:solidFill>
                  <a:schemeClr val="tx1"/>
                </a:solidFill>
              </a:rPr>
              <a:t>, </a:t>
            </a:r>
            <a:r>
              <a:rPr lang="pt-PT" sz="2200" i="0" u="sng" kern="1200" dirty="0">
                <a:solidFill>
                  <a:schemeClr val="tx1"/>
                </a:solidFill>
              </a:rPr>
              <a:t>maior</a:t>
            </a:r>
            <a:r>
              <a:rPr lang="pt-PT" sz="2200" i="0" kern="1200" dirty="0">
                <a:solidFill>
                  <a:schemeClr val="tx1"/>
                </a:solidFill>
              </a:rPr>
              <a:t> será a </a:t>
            </a:r>
            <a:r>
              <a:rPr lang="pt-PT" sz="2200" i="0" u="sng" kern="1200" dirty="0">
                <a:solidFill>
                  <a:schemeClr val="tx1"/>
                </a:solidFill>
              </a:rPr>
              <a:t>esperança média de vida</a:t>
            </a:r>
            <a:r>
              <a:rPr lang="pt-PT" sz="2200" i="0" kern="1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Pentagon 5"/>
          <p:cNvSpPr/>
          <p:nvPr/>
        </p:nvSpPr>
        <p:spPr>
          <a:xfrm>
            <a:off x="0" y="548681"/>
            <a:ext cx="8532440" cy="50405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pt-PT" sz="2400" b="1" dirty="0"/>
              <a:t>FATORES DA EVOLUÇÃO DA ESTRUTURA ETÁRIA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55364"/>
              </p:ext>
            </p:extLst>
          </p:nvPr>
        </p:nvGraphicFramePr>
        <p:xfrm>
          <a:off x="269428" y="1412776"/>
          <a:ext cx="8623052" cy="462455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4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65">
                <a:tc>
                  <a:txBody>
                    <a:bodyPr/>
                    <a:lstStyle/>
                    <a:p>
                      <a:pPr algn="l"/>
                      <a:r>
                        <a:rPr lang="pt-PT" sz="2400" dirty="0"/>
                        <a:t>Assim: </a:t>
                      </a:r>
                    </a:p>
                  </a:txBody>
                  <a:tcPr marL="91447" marR="91447" marT="45709" marB="4570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2400" dirty="0"/>
                        <a:t>Estrutura Etária</a:t>
                      </a:r>
                    </a:p>
                  </a:txBody>
                  <a:tcPr marL="91447" marR="91447" marT="45709" marB="4570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2400" dirty="0"/>
                        <a:t>Causas</a:t>
                      </a:r>
                    </a:p>
                  </a:txBody>
                  <a:tcPr marL="91447" marR="91447" marT="45709" marB="45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490">
                <a:tc>
                  <a:txBody>
                    <a:bodyPr/>
                    <a:lstStyle/>
                    <a:p>
                      <a:pPr algn="l"/>
                      <a:r>
                        <a:rPr lang="pt-PT" sz="2000" b="1" dirty="0"/>
                        <a:t>PAÍSES DESENVOLVIDOS</a:t>
                      </a:r>
                    </a:p>
                  </a:txBody>
                  <a:tcPr marL="91447" marR="91447" marT="45709" marB="45709" anchor="ctr"/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pt-PT" sz="1800" u="sng" dirty="0"/>
                        <a:t>Envelhecida</a:t>
                      </a:r>
                    </a:p>
                    <a:p>
                      <a:pPr algn="l">
                        <a:buFontTx/>
                        <a:buNone/>
                      </a:pPr>
                      <a:endParaRPr lang="pt-PT" sz="1800" u="sng" dirty="0"/>
                    </a:p>
                    <a:p>
                      <a:pPr marL="177800" indent="-17780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dirty="0"/>
                        <a:t>a</a:t>
                      </a:r>
                      <a:r>
                        <a:rPr lang="pt-PT" sz="1800" baseline="0" dirty="0"/>
                        <a:t> proporção de jovens é pequena.</a:t>
                      </a:r>
                    </a:p>
                    <a:p>
                      <a:pPr marL="177800" indent="-17780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baseline="0" dirty="0"/>
                        <a:t>a proporção de idosos é elevada.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endParaRPr lang="pt-PT" sz="1800" dirty="0"/>
                    </a:p>
                  </a:txBody>
                  <a:tcPr marL="91447" marR="91447" marT="45709" marB="45709" anchor="ctr"/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dirty="0"/>
                        <a:t>Taxa bruta de natalidade baixa.</a:t>
                      </a:r>
                    </a:p>
                    <a:p>
                      <a:pPr marL="177800" indent="-17780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dirty="0"/>
                        <a:t>Esperança média de vida elevada.</a:t>
                      </a:r>
                      <a:endParaRPr lang="pt-PT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933">
                <a:tc>
                  <a:txBody>
                    <a:bodyPr/>
                    <a:lstStyle/>
                    <a:p>
                      <a:pPr algn="l"/>
                      <a:r>
                        <a:rPr lang="pt-PT" sz="2000" b="1" dirty="0"/>
                        <a:t>PAÍSES EM DESENVOLVIMENTO</a:t>
                      </a:r>
                    </a:p>
                  </a:txBody>
                  <a:tcPr marL="91447" marR="91447" marT="45709" marB="4570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 u="sng" dirty="0"/>
                        <a:t>Jovem</a:t>
                      </a:r>
                    </a:p>
                    <a:p>
                      <a:pPr algn="l"/>
                      <a:endParaRPr lang="pt-PT" sz="1800" u="sng" dirty="0"/>
                    </a:p>
                    <a:p>
                      <a:pPr marL="177800" indent="-17780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dirty="0"/>
                        <a:t>a</a:t>
                      </a:r>
                      <a:r>
                        <a:rPr lang="pt-PT" sz="1800" u="none" baseline="0" dirty="0"/>
                        <a:t> proporção de jovens é elevada;</a:t>
                      </a:r>
                    </a:p>
                    <a:p>
                      <a:pPr marL="177800" indent="-17780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u="none" baseline="0" dirty="0"/>
                        <a:t>a proporção de idosos é pequena.</a:t>
                      </a:r>
                      <a:endParaRPr lang="pt-PT" sz="1800" b="0" u="none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09" marB="45709" anchor="ctr"/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dirty="0"/>
                        <a:t>Taxa bruta de</a:t>
                      </a:r>
                      <a:r>
                        <a:rPr lang="pt-PT" sz="1800" baseline="0" dirty="0"/>
                        <a:t> natalidade mais elevada.</a:t>
                      </a:r>
                    </a:p>
                    <a:p>
                      <a:pPr marL="177800" indent="-17780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baseline="0" dirty="0"/>
                        <a:t>Esperança média de vida mais baixa.</a:t>
                      </a:r>
                      <a:endParaRPr lang="pt-PT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Pentagon 5"/>
          <p:cNvSpPr/>
          <p:nvPr/>
        </p:nvSpPr>
        <p:spPr>
          <a:xfrm>
            <a:off x="0" y="548681"/>
            <a:ext cx="8532440" cy="50405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pt-PT" sz="2400" b="1" dirty="0"/>
              <a:t>FATORES DA EVOLUÇÃO DA ESTRUTURA ETÁRIA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124744"/>
            <a:ext cx="7056784" cy="50405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b="1" dirty="0">
                <a:solidFill>
                  <a:schemeClr val="tx1"/>
                </a:solidFill>
              </a:rPr>
              <a:t>I - CONSEQUÊNCIAS DE UMA ESTRUTURA ETÁRIA ENVELHECIDA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9512" y="1988840"/>
            <a:ext cx="8352928" cy="62735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84" tIns="59744" rIns="74984" bIns="59744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kern="1200" dirty="0"/>
              <a:t>Uma estrutura etária envelhecida provoca:</a:t>
            </a:r>
          </a:p>
        </p:txBody>
      </p:sp>
      <p:sp>
        <p:nvSpPr>
          <p:cNvPr id="4" name="Freeform 3"/>
          <p:cNvSpPr/>
          <p:nvPr/>
        </p:nvSpPr>
        <p:spPr>
          <a:xfrm>
            <a:off x="719960" y="2616193"/>
            <a:ext cx="717233" cy="6127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2799"/>
                </a:lnTo>
                <a:lnTo>
                  <a:pt x="717233" y="612799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1437193" y="2820459"/>
            <a:ext cx="6966648" cy="817066"/>
          </a:xfrm>
          <a:prstGeom prst="round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31" tIns="49331" rIns="62031" bIns="49331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/>
              <a:t>diminuição da mão de obra laboral;</a:t>
            </a:r>
          </a:p>
        </p:txBody>
      </p:sp>
      <p:sp>
        <p:nvSpPr>
          <p:cNvPr id="10" name="Freeform 9"/>
          <p:cNvSpPr/>
          <p:nvPr/>
        </p:nvSpPr>
        <p:spPr>
          <a:xfrm>
            <a:off x="719960" y="2616193"/>
            <a:ext cx="717233" cy="16341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4132"/>
                </a:lnTo>
                <a:lnTo>
                  <a:pt x="717233" y="1634132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1437193" y="3841792"/>
            <a:ext cx="6966648" cy="817066"/>
          </a:xfrm>
          <a:prstGeom prst="round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31" tIns="49331" rIns="62031" bIns="49331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/>
              <a:t>problemas no pagamento de pensões e reformas (menos população ativa contribuinte e maior número de pensionistas);</a:t>
            </a:r>
          </a:p>
        </p:txBody>
      </p:sp>
      <p:sp>
        <p:nvSpPr>
          <p:cNvPr id="13" name="Freeform 12"/>
          <p:cNvSpPr/>
          <p:nvPr/>
        </p:nvSpPr>
        <p:spPr>
          <a:xfrm>
            <a:off x="719960" y="2616193"/>
            <a:ext cx="683688" cy="26554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55465"/>
                </a:lnTo>
                <a:lnTo>
                  <a:pt x="683688" y="2655465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1403647" y="4863125"/>
            <a:ext cx="7000193" cy="817066"/>
          </a:xfrm>
          <a:prstGeom prst="round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31" tIns="49331" rIns="62031" bIns="49331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/>
              <a:t>aumento de gastos com saúde e assitência social a idosos;</a:t>
            </a:r>
          </a:p>
        </p:txBody>
      </p:sp>
      <p:sp>
        <p:nvSpPr>
          <p:cNvPr id="8" name="Pentagon 7"/>
          <p:cNvSpPr/>
          <p:nvPr/>
        </p:nvSpPr>
        <p:spPr>
          <a:xfrm>
            <a:off x="0" y="548681"/>
            <a:ext cx="8532440" cy="50405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pt-PT" sz="2400" b="1" dirty="0"/>
              <a:t>CONSEQUÊNCIAS DE UMA ESTRUTURA ETÁRIA DESIQUILIBRADA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124744"/>
            <a:ext cx="7056784" cy="50405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b="1" dirty="0">
                <a:solidFill>
                  <a:schemeClr val="tx1"/>
                </a:solidFill>
              </a:rPr>
              <a:t>I - CONSEQUÊNCIAS DE UMA ESTRUTURA ETÁRIA ENVELHECIDA</a:t>
            </a:r>
          </a:p>
        </p:txBody>
      </p:sp>
      <p:sp>
        <p:nvSpPr>
          <p:cNvPr id="9" name="Pentagon 8"/>
          <p:cNvSpPr/>
          <p:nvPr/>
        </p:nvSpPr>
        <p:spPr>
          <a:xfrm>
            <a:off x="0" y="548681"/>
            <a:ext cx="8532440" cy="50405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pt-PT" sz="2400" b="1" dirty="0"/>
              <a:t>CONSEQUÊNCIAS DE UMA ESTRUTURA ETÁRIA DESIQUILIBRADA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2" y="1988840"/>
            <a:ext cx="8352928" cy="62735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84" tIns="59744" rIns="74984" bIns="59744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kern="1200" dirty="0"/>
              <a:t>Uma estrutura etária envelhecida provoca:</a:t>
            </a:r>
          </a:p>
        </p:txBody>
      </p:sp>
      <p:sp>
        <p:nvSpPr>
          <p:cNvPr id="11" name="Freeform 10"/>
          <p:cNvSpPr/>
          <p:nvPr/>
        </p:nvSpPr>
        <p:spPr>
          <a:xfrm>
            <a:off x="719960" y="2616193"/>
            <a:ext cx="717233" cy="6127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2799"/>
                </a:lnTo>
                <a:lnTo>
                  <a:pt x="717233" y="612799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1437193" y="2820459"/>
            <a:ext cx="6966648" cy="817066"/>
          </a:xfrm>
          <a:prstGeom prst="round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31" tIns="49331" rIns="62031" bIns="49331" numCol="1" spcCol="1270" anchor="ctr" anchorCtr="0">
            <a:noAutofit/>
          </a:bodyPr>
          <a:lstStyle/>
          <a:p>
            <a:pPr lvl="0" algn="just"/>
            <a:r>
              <a:rPr lang="pt-PT" sz="2000" dirty="0"/>
              <a:t>perda de dinamismo e de espírito empreendedor;</a:t>
            </a:r>
          </a:p>
        </p:txBody>
      </p:sp>
      <p:sp>
        <p:nvSpPr>
          <p:cNvPr id="14" name="Freeform 13"/>
          <p:cNvSpPr/>
          <p:nvPr/>
        </p:nvSpPr>
        <p:spPr>
          <a:xfrm>
            <a:off x="719960" y="2616193"/>
            <a:ext cx="717233" cy="16341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4132"/>
                </a:lnTo>
                <a:lnTo>
                  <a:pt x="717233" y="1634132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/>
          <p:nvPr/>
        </p:nvSpPr>
        <p:spPr>
          <a:xfrm>
            <a:off x="1437193" y="3841792"/>
            <a:ext cx="6966648" cy="817066"/>
          </a:xfrm>
          <a:prstGeom prst="round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31" tIns="49331" rIns="62031" bIns="49331" numCol="1" spcCol="1270" anchor="ctr" anchorCtr="0">
            <a:noAutofit/>
          </a:bodyPr>
          <a:lstStyle/>
          <a:p>
            <a:pPr lvl="0"/>
            <a:r>
              <a:rPr lang="pt-PT" sz="2000" dirty="0"/>
              <a:t>diminuição da taxa bruta de natalidade e aumento da taxa bruta de mortalidade;</a:t>
            </a:r>
          </a:p>
        </p:txBody>
      </p:sp>
      <p:sp>
        <p:nvSpPr>
          <p:cNvPr id="16" name="Freeform 15"/>
          <p:cNvSpPr/>
          <p:nvPr/>
        </p:nvSpPr>
        <p:spPr>
          <a:xfrm>
            <a:off x="719960" y="2616193"/>
            <a:ext cx="683688" cy="26554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55465"/>
                </a:lnTo>
                <a:lnTo>
                  <a:pt x="683688" y="2655465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1403647" y="4863125"/>
            <a:ext cx="7000193" cy="817066"/>
          </a:xfrm>
          <a:prstGeom prst="round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31" tIns="49331" rIns="62031" bIns="49331" numCol="1" spcCol="1270" anchor="ctr" anchorCtr="0">
            <a:noAutofit/>
          </a:bodyPr>
          <a:lstStyle/>
          <a:p>
            <a:pPr lvl="0" algn="just"/>
            <a:r>
              <a:rPr lang="pt-PT" sz="2000" dirty="0"/>
              <a:t>reduzido crescimento da população.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124744"/>
            <a:ext cx="7056784" cy="50405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b="1" dirty="0">
                <a:solidFill>
                  <a:schemeClr val="tx1"/>
                </a:solidFill>
              </a:rPr>
              <a:t>II - CONSEQUÊNCIAS DE UMA ESTRUTURA ETÁRIA JOVEM</a:t>
            </a:r>
          </a:p>
        </p:txBody>
      </p:sp>
      <p:sp>
        <p:nvSpPr>
          <p:cNvPr id="9" name="Pentagon 8"/>
          <p:cNvSpPr/>
          <p:nvPr/>
        </p:nvSpPr>
        <p:spPr>
          <a:xfrm>
            <a:off x="0" y="548681"/>
            <a:ext cx="8532440" cy="50405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pt-PT" sz="2400" b="1" dirty="0"/>
              <a:t>CONSEQUÊNCIAS DE UMA ESTRUTURA ETÁRIA DESIQUILIBRADA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2" y="1988840"/>
            <a:ext cx="8352928" cy="62735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84" tIns="59744" rIns="74984" bIns="59744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kern="1200" dirty="0"/>
              <a:t>Uma estrutura etária jovem provoca:</a:t>
            </a:r>
          </a:p>
        </p:txBody>
      </p:sp>
      <p:sp>
        <p:nvSpPr>
          <p:cNvPr id="11" name="Freeform 10"/>
          <p:cNvSpPr/>
          <p:nvPr/>
        </p:nvSpPr>
        <p:spPr>
          <a:xfrm>
            <a:off x="719960" y="2616193"/>
            <a:ext cx="717233" cy="6127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2799"/>
                </a:lnTo>
                <a:lnTo>
                  <a:pt x="717233" y="612799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1437193" y="2820459"/>
            <a:ext cx="6966648" cy="817066"/>
          </a:xfrm>
          <a:prstGeom prst="round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31" tIns="49331" rIns="62031" bIns="49331" numCol="1" spcCol="1270" anchor="ctr" anchorCtr="0">
            <a:noAutofit/>
          </a:bodyPr>
          <a:lstStyle/>
          <a:p>
            <a:pPr lvl="0"/>
            <a:r>
              <a:rPr lang="pt-PT" sz="2000" dirty="0"/>
              <a:t>elevadas taxas de analfabetismo, decorrentes dos elevados encargos com educação;</a:t>
            </a:r>
          </a:p>
        </p:txBody>
      </p:sp>
      <p:sp>
        <p:nvSpPr>
          <p:cNvPr id="14" name="Freeform 13"/>
          <p:cNvSpPr/>
          <p:nvPr/>
        </p:nvSpPr>
        <p:spPr>
          <a:xfrm>
            <a:off x="719960" y="3211513"/>
            <a:ext cx="717233" cy="16341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4132"/>
                </a:lnTo>
                <a:lnTo>
                  <a:pt x="717233" y="1634132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/>
          <p:nvPr/>
        </p:nvSpPr>
        <p:spPr>
          <a:xfrm>
            <a:off x="1437193" y="4437112"/>
            <a:ext cx="6966648" cy="817066"/>
          </a:xfrm>
          <a:prstGeom prst="round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31" tIns="49331" rIns="62031" bIns="49331" numCol="1" spcCol="1270" anchor="ctr" anchorCtr="0">
            <a:noAutofit/>
          </a:bodyPr>
          <a:lstStyle/>
          <a:p>
            <a:pPr lvl="0"/>
            <a:r>
              <a:rPr lang="pt-PT" sz="2000" dirty="0"/>
              <a:t>elevado desemprego e subemprego, o que origina o aumento de atividades ilegais para se obter o sustento;</a:t>
            </a:r>
          </a:p>
        </p:txBody>
      </p:sp>
    </p:spTree>
    <p:extLst>
      <p:ext uri="{BB962C8B-B14F-4D97-AF65-F5344CB8AC3E}">
        <p14:creationId xmlns:p14="http://schemas.microsoft.com/office/powerpoint/2010/main" val="2738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124744"/>
            <a:ext cx="7056784" cy="50405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b="1" dirty="0">
                <a:solidFill>
                  <a:schemeClr val="tx1"/>
                </a:solidFill>
              </a:rPr>
              <a:t>II - CONSEQUÊNCIAS DE UMA ESTRUTURA ETÁRIA JOVEM</a:t>
            </a:r>
          </a:p>
        </p:txBody>
      </p:sp>
      <p:sp>
        <p:nvSpPr>
          <p:cNvPr id="9" name="Pentagon 8"/>
          <p:cNvSpPr/>
          <p:nvPr/>
        </p:nvSpPr>
        <p:spPr>
          <a:xfrm>
            <a:off x="0" y="548681"/>
            <a:ext cx="8532440" cy="50405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pt-PT" sz="2400" b="1" dirty="0"/>
              <a:t>CONSEQUÊNCIAS DE UMA ESTRUTURA ETÁRIA DESIQUILIBRADA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2" y="1988840"/>
            <a:ext cx="8352928" cy="62735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84" tIns="59744" rIns="74984" bIns="59744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kern="1200" dirty="0"/>
              <a:t>Uma estrutura etária jovem provoca:</a:t>
            </a:r>
          </a:p>
        </p:txBody>
      </p:sp>
      <p:sp>
        <p:nvSpPr>
          <p:cNvPr id="11" name="Freeform 10"/>
          <p:cNvSpPr/>
          <p:nvPr/>
        </p:nvSpPr>
        <p:spPr>
          <a:xfrm>
            <a:off x="719960" y="2616193"/>
            <a:ext cx="717233" cy="6127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2799"/>
                </a:lnTo>
                <a:lnTo>
                  <a:pt x="717233" y="612799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1437193" y="2820459"/>
            <a:ext cx="6966648" cy="817066"/>
          </a:xfrm>
          <a:prstGeom prst="round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31" tIns="49331" rIns="62031" bIns="49331" numCol="1" spcCol="1270" anchor="ctr" anchorCtr="0">
            <a:noAutofit/>
          </a:bodyPr>
          <a:lstStyle/>
          <a:p>
            <a:pPr lvl="0"/>
            <a:r>
              <a:rPr lang="pt-PT" sz="2000" dirty="0"/>
              <a:t>elevados índices de subnutrição, uma vez que há maior necessidades de alimentos;</a:t>
            </a:r>
          </a:p>
        </p:txBody>
      </p:sp>
      <p:sp>
        <p:nvSpPr>
          <p:cNvPr id="14" name="Freeform 13"/>
          <p:cNvSpPr/>
          <p:nvPr/>
        </p:nvSpPr>
        <p:spPr>
          <a:xfrm>
            <a:off x="719960" y="3211513"/>
            <a:ext cx="717233" cy="16341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34132"/>
                </a:lnTo>
                <a:lnTo>
                  <a:pt x="717233" y="1634132"/>
                </a:lnTo>
              </a:path>
            </a:pathLst>
          </a:custGeom>
          <a:noFill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/>
          <p:nvPr/>
        </p:nvSpPr>
        <p:spPr>
          <a:xfrm>
            <a:off x="1437193" y="4437112"/>
            <a:ext cx="6966648" cy="817066"/>
          </a:xfrm>
          <a:prstGeom prst="round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031" tIns="49331" rIns="62031" bIns="49331" numCol="1" spcCol="1270" anchor="ctr" anchorCtr="0">
            <a:noAutofit/>
          </a:bodyPr>
          <a:lstStyle/>
          <a:p>
            <a:pPr lvl="0"/>
            <a:r>
              <a:rPr lang="pt-PT" sz="2000" dirty="0"/>
              <a:t>falta de habitação, que promove o aumento de bairros de habitação precária.</a:t>
            </a:r>
          </a:p>
        </p:txBody>
      </p:sp>
    </p:spTree>
    <p:extLst>
      <p:ext uri="{BB962C8B-B14F-4D97-AF65-F5344CB8AC3E}">
        <p14:creationId xmlns:p14="http://schemas.microsoft.com/office/powerpoint/2010/main" val="9967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7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1763" y="2132856"/>
            <a:ext cx="8658709" cy="72007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065" tIns="54825" rIns="70065" bIns="54825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200" kern="1200" dirty="0"/>
              <a:t>O estudo da estrutura etária é muito importante já que nos permite:</a:t>
            </a:r>
          </a:p>
        </p:txBody>
      </p:sp>
      <p:sp>
        <p:nvSpPr>
          <p:cNvPr id="4" name="Freeform 3"/>
          <p:cNvSpPr/>
          <p:nvPr/>
        </p:nvSpPr>
        <p:spPr>
          <a:xfrm>
            <a:off x="944167" y="2852935"/>
            <a:ext cx="683052" cy="8974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97433"/>
                </a:lnTo>
                <a:lnTo>
                  <a:pt x="683052" y="897433"/>
                </a:lnTo>
              </a:path>
            </a:pathLst>
          </a:custGeom>
          <a:noFill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1627219" y="3296096"/>
            <a:ext cx="7193253" cy="924993"/>
          </a:xfrm>
          <a:custGeom>
            <a:avLst/>
            <a:gdLst>
              <a:gd name="connsiteX0" fmla="*/ 0 w 7326657"/>
              <a:gd name="connsiteY0" fmla="*/ 119658 h 1196578"/>
              <a:gd name="connsiteX1" fmla="*/ 119658 w 7326657"/>
              <a:gd name="connsiteY1" fmla="*/ 0 h 1196578"/>
              <a:gd name="connsiteX2" fmla="*/ 7206999 w 7326657"/>
              <a:gd name="connsiteY2" fmla="*/ 0 h 1196578"/>
              <a:gd name="connsiteX3" fmla="*/ 7326657 w 7326657"/>
              <a:gd name="connsiteY3" fmla="*/ 119658 h 1196578"/>
              <a:gd name="connsiteX4" fmla="*/ 7326657 w 7326657"/>
              <a:gd name="connsiteY4" fmla="*/ 1076920 h 1196578"/>
              <a:gd name="connsiteX5" fmla="*/ 7206999 w 7326657"/>
              <a:gd name="connsiteY5" fmla="*/ 1196578 h 1196578"/>
              <a:gd name="connsiteX6" fmla="*/ 119658 w 7326657"/>
              <a:gd name="connsiteY6" fmla="*/ 1196578 h 1196578"/>
              <a:gd name="connsiteX7" fmla="*/ 0 w 7326657"/>
              <a:gd name="connsiteY7" fmla="*/ 1076920 h 1196578"/>
              <a:gd name="connsiteX8" fmla="*/ 0 w 7326657"/>
              <a:gd name="connsiteY8" fmla="*/ 119658 h 119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657" h="1196578">
                <a:moveTo>
                  <a:pt x="0" y="119658"/>
                </a:moveTo>
                <a:cubicBezTo>
                  <a:pt x="0" y="53573"/>
                  <a:pt x="53573" y="0"/>
                  <a:pt x="119658" y="0"/>
                </a:cubicBezTo>
                <a:lnTo>
                  <a:pt x="7206999" y="0"/>
                </a:lnTo>
                <a:cubicBezTo>
                  <a:pt x="7273084" y="0"/>
                  <a:pt x="7326657" y="53573"/>
                  <a:pt x="7326657" y="119658"/>
                </a:cubicBezTo>
                <a:lnTo>
                  <a:pt x="7326657" y="1076920"/>
                </a:lnTo>
                <a:cubicBezTo>
                  <a:pt x="7326657" y="1143005"/>
                  <a:pt x="7273084" y="1196578"/>
                  <a:pt x="7206999" y="1196578"/>
                </a:cubicBezTo>
                <a:lnTo>
                  <a:pt x="119658" y="1196578"/>
                </a:lnTo>
                <a:cubicBezTo>
                  <a:pt x="53573" y="1196578"/>
                  <a:pt x="0" y="1143005"/>
                  <a:pt x="0" y="1076920"/>
                </a:cubicBezTo>
                <a:lnTo>
                  <a:pt x="0" y="119658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767" tIns="65527" rIns="80767" bIns="65527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/>
              <a:t>Saber se a população vai aumentar ou diminuir a partir da sua tendência para o envelhecimento ou juventude;</a:t>
            </a:r>
          </a:p>
        </p:txBody>
      </p:sp>
      <p:sp>
        <p:nvSpPr>
          <p:cNvPr id="7" name="Freeform 6"/>
          <p:cNvSpPr/>
          <p:nvPr/>
        </p:nvSpPr>
        <p:spPr>
          <a:xfrm>
            <a:off x="944167" y="2852935"/>
            <a:ext cx="707271" cy="23931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93156"/>
                </a:lnTo>
                <a:lnTo>
                  <a:pt x="707271" y="2393156"/>
                </a:lnTo>
              </a:path>
            </a:pathLst>
          </a:custGeom>
          <a:noFill/>
        </p:spPr>
        <p:style>
          <a:lnRef idx="2">
            <a:schemeClr val="accent5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1651438" y="4763816"/>
            <a:ext cx="7169033" cy="897433"/>
          </a:xfrm>
          <a:custGeom>
            <a:avLst/>
            <a:gdLst>
              <a:gd name="connsiteX0" fmla="*/ 0 w 7261027"/>
              <a:gd name="connsiteY0" fmla="*/ 119658 h 1196578"/>
              <a:gd name="connsiteX1" fmla="*/ 119658 w 7261027"/>
              <a:gd name="connsiteY1" fmla="*/ 0 h 1196578"/>
              <a:gd name="connsiteX2" fmla="*/ 7141369 w 7261027"/>
              <a:gd name="connsiteY2" fmla="*/ 0 h 1196578"/>
              <a:gd name="connsiteX3" fmla="*/ 7261027 w 7261027"/>
              <a:gd name="connsiteY3" fmla="*/ 119658 h 1196578"/>
              <a:gd name="connsiteX4" fmla="*/ 7261027 w 7261027"/>
              <a:gd name="connsiteY4" fmla="*/ 1076920 h 1196578"/>
              <a:gd name="connsiteX5" fmla="*/ 7141369 w 7261027"/>
              <a:gd name="connsiteY5" fmla="*/ 1196578 h 1196578"/>
              <a:gd name="connsiteX6" fmla="*/ 119658 w 7261027"/>
              <a:gd name="connsiteY6" fmla="*/ 1196578 h 1196578"/>
              <a:gd name="connsiteX7" fmla="*/ 0 w 7261027"/>
              <a:gd name="connsiteY7" fmla="*/ 1076920 h 1196578"/>
              <a:gd name="connsiteX8" fmla="*/ 0 w 7261027"/>
              <a:gd name="connsiteY8" fmla="*/ 119658 h 119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1027" h="1196578">
                <a:moveTo>
                  <a:pt x="0" y="119658"/>
                </a:moveTo>
                <a:cubicBezTo>
                  <a:pt x="0" y="53573"/>
                  <a:pt x="53573" y="0"/>
                  <a:pt x="119658" y="0"/>
                </a:cubicBezTo>
                <a:lnTo>
                  <a:pt x="7141369" y="0"/>
                </a:lnTo>
                <a:cubicBezTo>
                  <a:pt x="7207454" y="0"/>
                  <a:pt x="7261027" y="53573"/>
                  <a:pt x="7261027" y="119658"/>
                </a:cubicBezTo>
                <a:lnTo>
                  <a:pt x="7261027" y="1076920"/>
                </a:lnTo>
                <a:cubicBezTo>
                  <a:pt x="7261027" y="1143005"/>
                  <a:pt x="7207454" y="1196578"/>
                  <a:pt x="7141369" y="1196578"/>
                </a:cubicBezTo>
                <a:lnTo>
                  <a:pt x="119658" y="1196578"/>
                </a:lnTo>
                <a:cubicBezTo>
                  <a:pt x="53573" y="1196578"/>
                  <a:pt x="0" y="1143005"/>
                  <a:pt x="0" y="1076920"/>
                </a:cubicBezTo>
                <a:lnTo>
                  <a:pt x="0" y="119658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767" tIns="65527" rIns="80767" bIns="65527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/>
              <a:t>Projetarem-se as necesidades de equipamento de educação, habitação, de saúde, de emprego, apoios aos idosos, entre outros.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61764" y="620688"/>
            <a:ext cx="8658708" cy="1008062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400" dirty="0">
                <a:solidFill>
                  <a:schemeClr val="tx1"/>
                </a:solidFill>
              </a:rPr>
              <a:t>A </a:t>
            </a:r>
            <a:r>
              <a:rPr lang="pt-PT" sz="2400" b="1" u="sng" dirty="0">
                <a:solidFill>
                  <a:schemeClr val="tx1"/>
                </a:solidFill>
              </a:rPr>
              <a:t>estrutura etária</a:t>
            </a:r>
            <a:r>
              <a:rPr lang="pt-PT" sz="2400" dirty="0">
                <a:solidFill>
                  <a:schemeClr val="tx1"/>
                </a:solidFill>
              </a:rPr>
              <a:t> é a distribuição da população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2400" dirty="0">
                <a:solidFill>
                  <a:schemeClr val="tx1"/>
                </a:solidFill>
              </a:rPr>
              <a:t>por intervalos de idades.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475656" y="1412776"/>
            <a:ext cx="4032448" cy="2352362"/>
          </a:xfrm>
          <a:prstGeom prst="rightArrow">
            <a:avLst>
              <a:gd name="adj1" fmla="val 78270"/>
              <a:gd name="adj2" fmla="val 36370"/>
            </a:avLst>
          </a:pr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000" tIns="144000" rIns="180000" bIns="305475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15000"/>
              </a:spcAft>
            </a:pPr>
            <a:r>
              <a:rPr lang="pt-PT" kern="1200" dirty="0"/>
              <a:t>Conjunto de classes etárias. </a:t>
            </a:r>
            <a:br>
              <a:rPr lang="pt-PT" kern="1200" dirty="0"/>
            </a:br>
            <a:r>
              <a:rPr lang="pt-PT" kern="1200" dirty="0"/>
              <a:t>A população divide-se em três grupos etários: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PT" b="1" kern="1200" dirty="0"/>
              <a:t>Jovens</a:t>
            </a:r>
            <a:r>
              <a:rPr lang="pt-PT" kern="1200" dirty="0"/>
              <a:t> – dos 0 aos 14 anos; </a:t>
            </a:r>
            <a:r>
              <a:rPr lang="pt-PT" b="1" kern="1200" dirty="0"/>
              <a:t>Adultos</a:t>
            </a:r>
            <a:r>
              <a:rPr lang="pt-PT" kern="1200" dirty="0"/>
              <a:t> – dos 15 aos 64 anos;</a:t>
            </a:r>
            <a:r>
              <a:rPr lang="pt-PT" b="1" kern="1200" dirty="0"/>
              <a:t> Idosos </a:t>
            </a:r>
            <a:r>
              <a:rPr lang="pt-PT" kern="1200" dirty="0"/>
              <a:t>– a partir dos 65 anos.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113" y="1652854"/>
            <a:ext cx="1520559" cy="1872207"/>
          </a:xfrm>
          <a:prstGeom prst="roundRect">
            <a:avLst>
              <a:gd name="adj" fmla="val 11362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876" tIns="142916" rIns="203876" bIns="14291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kern="1200" dirty="0"/>
              <a:t>GRUPO ETÁRIO</a:t>
            </a:r>
          </a:p>
        </p:txBody>
      </p:sp>
      <p:sp>
        <p:nvSpPr>
          <p:cNvPr id="5" name="Freeform 4"/>
          <p:cNvSpPr/>
          <p:nvPr/>
        </p:nvSpPr>
        <p:spPr>
          <a:xfrm>
            <a:off x="1475656" y="3879162"/>
            <a:ext cx="4022860" cy="2462603"/>
          </a:xfrm>
          <a:custGeom>
            <a:avLst/>
            <a:gdLst>
              <a:gd name="connsiteX0" fmla="*/ 0 w 3888432"/>
              <a:gd name="connsiteY0" fmla="*/ 294045 h 2352362"/>
              <a:gd name="connsiteX1" fmla="*/ 2712251 w 3888432"/>
              <a:gd name="connsiteY1" fmla="*/ 294045 h 2352362"/>
              <a:gd name="connsiteX2" fmla="*/ 2712251 w 3888432"/>
              <a:gd name="connsiteY2" fmla="*/ 0 h 2352362"/>
              <a:gd name="connsiteX3" fmla="*/ 3888432 w 3888432"/>
              <a:gd name="connsiteY3" fmla="*/ 1176181 h 2352362"/>
              <a:gd name="connsiteX4" fmla="*/ 2712251 w 3888432"/>
              <a:gd name="connsiteY4" fmla="*/ 2352362 h 2352362"/>
              <a:gd name="connsiteX5" fmla="*/ 2712251 w 3888432"/>
              <a:gd name="connsiteY5" fmla="*/ 2058317 h 2352362"/>
              <a:gd name="connsiteX6" fmla="*/ 0 w 3888432"/>
              <a:gd name="connsiteY6" fmla="*/ 2058317 h 2352362"/>
              <a:gd name="connsiteX7" fmla="*/ 0 w 3888432"/>
              <a:gd name="connsiteY7" fmla="*/ 294045 h 2352362"/>
              <a:gd name="connsiteX0" fmla="*/ 0 w 3888432"/>
              <a:gd name="connsiteY0" fmla="*/ 294045 h 2352362"/>
              <a:gd name="connsiteX1" fmla="*/ 2712251 w 3888432"/>
              <a:gd name="connsiteY1" fmla="*/ 294045 h 2352362"/>
              <a:gd name="connsiteX2" fmla="*/ 2712251 w 3888432"/>
              <a:gd name="connsiteY2" fmla="*/ 0 h 2352362"/>
              <a:gd name="connsiteX3" fmla="*/ 3888432 w 3888432"/>
              <a:gd name="connsiteY3" fmla="*/ 1176181 h 2352362"/>
              <a:gd name="connsiteX4" fmla="*/ 2712251 w 3888432"/>
              <a:gd name="connsiteY4" fmla="*/ 2352362 h 2352362"/>
              <a:gd name="connsiteX5" fmla="*/ 2712251 w 3888432"/>
              <a:gd name="connsiteY5" fmla="*/ 2058317 h 2352362"/>
              <a:gd name="connsiteX6" fmla="*/ 0 w 3888432"/>
              <a:gd name="connsiteY6" fmla="*/ 2058317 h 2352362"/>
              <a:gd name="connsiteX7" fmla="*/ 0 w 3888432"/>
              <a:gd name="connsiteY7" fmla="*/ 294045 h 2352362"/>
              <a:gd name="connsiteX0" fmla="*/ 0 w 3888432"/>
              <a:gd name="connsiteY0" fmla="*/ 294045 h 2352362"/>
              <a:gd name="connsiteX1" fmla="*/ 2712251 w 3888432"/>
              <a:gd name="connsiteY1" fmla="*/ 294045 h 2352362"/>
              <a:gd name="connsiteX2" fmla="*/ 2712251 w 3888432"/>
              <a:gd name="connsiteY2" fmla="*/ 0 h 2352362"/>
              <a:gd name="connsiteX3" fmla="*/ 3888432 w 3888432"/>
              <a:gd name="connsiteY3" fmla="*/ 1176181 h 2352362"/>
              <a:gd name="connsiteX4" fmla="*/ 2712251 w 3888432"/>
              <a:gd name="connsiteY4" fmla="*/ 2352362 h 2352362"/>
              <a:gd name="connsiteX5" fmla="*/ 2712251 w 3888432"/>
              <a:gd name="connsiteY5" fmla="*/ 2058317 h 2352362"/>
              <a:gd name="connsiteX6" fmla="*/ 0 w 3888432"/>
              <a:gd name="connsiteY6" fmla="*/ 2058317 h 2352362"/>
              <a:gd name="connsiteX7" fmla="*/ 0 w 3888432"/>
              <a:gd name="connsiteY7" fmla="*/ 294045 h 2352362"/>
              <a:gd name="connsiteX0" fmla="*/ 0 w 3888432"/>
              <a:gd name="connsiteY0" fmla="*/ 276905 h 2335222"/>
              <a:gd name="connsiteX1" fmla="*/ 2712251 w 3888432"/>
              <a:gd name="connsiteY1" fmla="*/ 276905 h 2335222"/>
              <a:gd name="connsiteX2" fmla="*/ 3175388 w 3888432"/>
              <a:gd name="connsiteY2" fmla="*/ 0 h 2335222"/>
              <a:gd name="connsiteX3" fmla="*/ 3888432 w 3888432"/>
              <a:gd name="connsiteY3" fmla="*/ 1159041 h 2335222"/>
              <a:gd name="connsiteX4" fmla="*/ 2712251 w 3888432"/>
              <a:gd name="connsiteY4" fmla="*/ 2335222 h 2335222"/>
              <a:gd name="connsiteX5" fmla="*/ 2712251 w 3888432"/>
              <a:gd name="connsiteY5" fmla="*/ 2041177 h 2335222"/>
              <a:gd name="connsiteX6" fmla="*/ 0 w 3888432"/>
              <a:gd name="connsiteY6" fmla="*/ 2041177 h 2335222"/>
              <a:gd name="connsiteX7" fmla="*/ 0 w 3888432"/>
              <a:gd name="connsiteY7" fmla="*/ 276905 h 2335222"/>
              <a:gd name="connsiteX0" fmla="*/ 0 w 3888432"/>
              <a:gd name="connsiteY0" fmla="*/ 276905 h 2335222"/>
              <a:gd name="connsiteX1" fmla="*/ 3181326 w 3888432"/>
              <a:gd name="connsiteY1" fmla="*/ 282618 h 2335222"/>
              <a:gd name="connsiteX2" fmla="*/ 3175388 w 3888432"/>
              <a:gd name="connsiteY2" fmla="*/ 0 h 2335222"/>
              <a:gd name="connsiteX3" fmla="*/ 3888432 w 3888432"/>
              <a:gd name="connsiteY3" fmla="*/ 1159041 h 2335222"/>
              <a:gd name="connsiteX4" fmla="*/ 2712251 w 3888432"/>
              <a:gd name="connsiteY4" fmla="*/ 2335222 h 2335222"/>
              <a:gd name="connsiteX5" fmla="*/ 2712251 w 3888432"/>
              <a:gd name="connsiteY5" fmla="*/ 2041177 h 2335222"/>
              <a:gd name="connsiteX6" fmla="*/ 0 w 3888432"/>
              <a:gd name="connsiteY6" fmla="*/ 2041177 h 2335222"/>
              <a:gd name="connsiteX7" fmla="*/ 0 w 3888432"/>
              <a:gd name="connsiteY7" fmla="*/ 276905 h 2335222"/>
              <a:gd name="connsiteX0" fmla="*/ 0 w 3888432"/>
              <a:gd name="connsiteY0" fmla="*/ 276905 h 2329508"/>
              <a:gd name="connsiteX1" fmla="*/ 3181326 w 3888432"/>
              <a:gd name="connsiteY1" fmla="*/ 282618 h 2329508"/>
              <a:gd name="connsiteX2" fmla="*/ 3175388 w 3888432"/>
              <a:gd name="connsiteY2" fmla="*/ 0 h 2329508"/>
              <a:gd name="connsiteX3" fmla="*/ 3888432 w 3888432"/>
              <a:gd name="connsiteY3" fmla="*/ 1159041 h 2329508"/>
              <a:gd name="connsiteX4" fmla="*/ 3187264 w 3888432"/>
              <a:gd name="connsiteY4" fmla="*/ 2329508 h 2329508"/>
              <a:gd name="connsiteX5" fmla="*/ 2712251 w 3888432"/>
              <a:gd name="connsiteY5" fmla="*/ 2041177 h 2329508"/>
              <a:gd name="connsiteX6" fmla="*/ 0 w 3888432"/>
              <a:gd name="connsiteY6" fmla="*/ 2041177 h 2329508"/>
              <a:gd name="connsiteX7" fmla="*/ 0 w 3888432"/>
              <a:gd name="connsiteY7" fmla="*/ 276905 h 2329508"/>
              <a:gd name="connsiteX0" fmla="*/ 0 w 3888432"/>
              <a:gd name="connsiteY0" fmla="*/ 276905 h 2329508"/>
              <a:gd name="connsiteX1" fmla="*/ 3181326 w 3888432"/>
              <a:gd name="connsiteY1" fmla="*/ 282618 h 2329508"/>
              <a:gd name="connsiteX2" fmla="*/ 3175388 w 3888432"/>
              <a:gd name="connsiteY2" fmla="*/ 0 h 2329508"/>
              <a:gd name="connsiteX3" fmla="*/ 3888432 w 3888432"/>
              <a:gd name="connsiteY3" fmla="*/ 1159041 h 2329508"/>
              <a:gd name="connsiteX4" fmla="*/ 3187264 w 3888432"/>
              <a:gd name="connsiteY4" fmla="*/ 2329508 h 2329508"/>
              <a:gd name="connsiteX5" fmla="*/ 3181326 w 3888432"/>
              <a:gd name="connsiteY5" fmla="*/ 2046890 h 2329508"/>
              <a:gd name="connsiteX6" fmla="*/ 0 w 3888432"/>
              <a:gd name="connsiteY6" fmla="*/ 2041177 h 2329508"/>
              <a:gd name="connsiteX7" fmla="*/ 0 w 3888432"/>
              <a:gd name="connsiteY7" fmla="*/ 276905 h 2329508"/>
              <a:gd name="connsiteX0" fmla="*/ 0 w 3888432"/>
              <a:gd name="connsiteY0" fmla="*/ 276905 h 2329508"/>
              <a:gd name="connsiteX1" fmla="*/ 3089498 w 3888432"/>
              <a:gd name="connsiteY1" fmla="*/ 282618 h 2329508"/>
              <a:gd name="connsiteX2" fmla="*/ 3175388 w 3888432"/>
              <a:gd name="connsiteY2" fmla="*/ 0 h 2329508"/>
              <a:gd name="connsiteX3" fmla="*/ 3888432 w 3888432"/>
              <a:gd name="connsiteY3" fmla="*/ 1159041 h 2329508"/>
              <a:gd name="connsiteX4" fmla="*/ 3187264 w 3888432"/>
              <a:gd name="connsiteY4" fmla="*/ 2329508 h 2329508"/>
              <a:gd name="connsiteX5" fmla="*/ 3181326 w 3888432"/>
              <a:gd name="connsiteY5" fmla="*/ 2046890 h 2329508"/>
              <a:gd name="connsiteX6" fmla="*/ 0 w 3888432"/>
              <a:gd name="connsiteY6" fmla="*/ 2041177 h 2329508"/>
              <a:gd name="connsiteX7" fmla="*/ 0 w 3888432"/>
              <a:gd name="connsiteY7" fmla="*/ 276905 h 2329508"/>
              <a:gd name="connsiteX0" fmla="*/ 0 w 3888432"/>
              <a:gd name="connsiteY0" fmla="*/ 282619 h 2335222"/>
              <a:gd name="connsiteX1" fmla="*/ 3089498 w 3888432"/>
              <a:gd name="connsiteY1" fmla="*/ 288332 h 2335222"/>
              <a:gd name="connsiteX2" fmla="*/ 3100778 w 3888432"/>
              <a:gd name="connsiteY2" fmla="*/ 0 h 2335222"/>
              <a:gd name="connsiteX3" fmla="*/ 3888432 w 3888432"/>
              <a:gd name="connsiteY3" fmla="*/ 1164755 h 2335222"/>
              <a:gd name="connsiteX4" fmla="*/ 3187264 w 3888432"/>
              <a:gd name="connsiteY4" fmla="*/ 2335222 h 2335222"/>
              <a:gd name="connsiteX5" fmla="*/ 3181326 w 3888432"/>
              <a:gd name="connsiteY5" fmla="*/ 2052604 h 2335222"/>
              <a:gd name="connsiteX6" fmla="*/ 0 w 3888432"/>
              <a:gd name="connsiteY6" fmla="*/ 2046891 h 2335222"/>
              <a:gd name="connsiteX7" fmla="*/ 0 w 3888432"/>
              <a:gd name="connsiteY7" fmla="*/ 282619 h 2335222"/>
              <a:gd name="connsiteX0" fmla="*/ 0 w 3888432"/>
              <a:gd name="connsiteY0" fmla="*/ 282619 h 2335222"/>
              <a:gd name="connsiteX1" fmla="*/ 3089498 w 3888432"/>
              <a:gd name="connsiteY1" fmla="*/ 288332 h 2335222"/>
              <a:gd name="connsiteX2" fmla="*/ 3100778 w 3888432"/>
              <a:gd name="connsiteY2" fmla="*/ 0 h 2335222"/>
              <a:gd name="connsiteX3" fmla="*/ 3888432 w 3888432"/>
              <a:gd name="connsiteY3" fmla="*/ 1164755 h 2335222"/>
              <a:gd name="connsiteX4" fmla="*/ 3187264 w 3888432"/>
              <a:gd name="connsiteY4" fmla="*/ 2335222 h 2335222"/>
              <a:gd name="connsiteX5" fmla="*/ 3181326 w 3888432"/>
              <a:gd name="connsiteY5" fmla="*/ 2052604 h 2335222"/>
              <a:gd name="connsiteX6" fmla="*/ 0 w 3888432"/>
              <a:gd name="connsiteY6" fmla="*/ 2046891 h 2335222"/>
              <a:gd name="connsiteX7" fmla="*/ 0 w 3888432"/>
              <a:gd name="connsiteY7" fmla="*/ 282619 h 2335222"/>
              <a:gd name="connsiteX0" fmla="*/ 0 w 3888432"/>
              <a:gd name="connsiteY0" fmla="*/ 282619 h 2335222"/>
              <a:gd name="connsiteX1" fmla="*/ 3089498 w 3888432"/>
              <a:gd name="connsiteY1" fmla="*/ 288332 h 2335222"/>
              <a:gd name="connsiteX2" fmla="*/ 3089300 w 3888432"/>
              <a:gd name="connsiteY2" fmla="*/ 0 h 2335222"/>
              <a:gd name="connsiteX3" fmla="*/ 3888432 w 3888432"/>
              <a:gd name="connsiteY3" fmla="*/ 1164755 h 2335222"/>
              <a:gd name="connsiteX4" fmla="*/ 3187264 w 3888432"/>
              <a:gd name="connsiteY4" fmla="*/ 2335222 h 2335222"/>
              <a:gd name="connsiteX5" fmla="*/ 3181326 w 3888432"/>
              <a:gd name="connsiteY5" fmla="*/ 2052604 h 2335222"/>
              <a:gd name="connsiteX6" fmla="*/ 0 w 3888432"/>
              <a:gd name="connsiteY6" fmla="*/ 2046891 h 2335222"/>
              <a:gd name="connsiteX7" fmla="*/ 0 w 3888432"/>
              <a:gd name="connsiteY7" fmla="*/ 282619 h 2335222"/>
              <a:gd name="connsiteX0" fmla="*/ 0 w 3888432"/>
              <a:gd name="connsiteY0" fmla="*/ 282619 h 2335222"/>
              <a:gd name="connsiteX1" fmla="*/ 3089498 w 3888432"/>
              <a:gd name="connsiteY1" fmla="*/ 288332 h 2335222"/>
              <a:gd name="connsiteX2" fmla="*/ 3089300 w 3888432"/>
              <a:gd name="connsiteY2" fmla="*/ 0 h 2335222"/>
              <a:gd name="connsiteX3" fmla="*/ 3888432 w 3888432"/>
              <a:gd name="connsiteY3" fmla="*/ 1164755 h 2335222"/>
              <a:gd name="connsiteX4" fmla="*/ 3187264 w 3888432"/>
              <a:gd name="connsiteY4" fmla="*/ 2335222 h 2335222"/>
              <a:gd name="connsiteX5" fmla="*/ 3106717 w 3888432"/>
              <a:gd name="connsiteY5" fmla="*/ 2052605 h 2335222"/>
              <a:gd name="connsiteX6" fmla="*/ 0 w 3888432"/>
              <a:gd name="connsiteY6" fmla="*/ 2046891 h 2335222"/>
              <a:gd name="connsiteX7" fmla="*/ 0 w 3888432"/>
              <a:gd name="connsiteY7" fmla="*/ 282619 h 2335222"/>
              <a:gd name="connsiteX0" fmla="*/ 0 w 3888432"/>
              <a:gd name="connsiteY0" fmla="*/ 282619 h 2369501"/>
              <a:gd name="connsiteX1" fmla="*/ 3089498 w 3888432"/>
              <a:gd name="connsiteY1" fmla="*/ 288332 h 2369501"/>
              <a:gd name="connsiteX2" fmla="*/ 3089300 w 3888432"/>
              <a:gd name="connsiteY2" fmla="*/ 0 h 2369501"/>
              <a:gd name="connsiteX3" fmla="*/ 3888432 w 3888432"/>
              <a:gd name="connsiteY3" fmla="*/ 1164755 h 2369501"/>
              <a:gd name="connsiteX4" fmla="*/ 3124132 w 3888432"/>
              <a:gd name="connsiteY4" fmla="*/ 2369501 h 2369501"/>
              <a:gd name="connsiteX5" fmla="*/ 3106717 w 3888432"/>
              <a:gd name="connsiteY5" fmla="*/ 2052605 h 2369501"/>
              <a:gd name="connsiteX6" fmla="*/ 0 w 3888432"/>
              <a:gd name="connsiteY6" fmla="*/ 2046891 h 2369501"/>
              <a:gd name="connsiteX7" fmla="*/ 0 w 3888432"/>
              <a:gd name="connsiteY7" fmla="*/ 282619 h 236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8432" h="2369501">
                <a:moveTo>
                  <a:pt x="0" y="282619"/>
                </a:moveTo>
                <a:lnTo>
                  <a:pt x="3089498" y="288332"/>
                </a:lnTo>
                <a:lnTo>
                  <a:pt x="3089300" y="0"/>
                </a:lnTo>
                <a:lnTo>
                  <a:pt x="3888432" y="1164755"/>
                </a:lnTo>
                <a:lnTo>
                  <a:pt x="3124132" y="2369501"/>
                </a:lnTo>
                <a:lnTo>
                  <a:pt x="3106717" y="2052605"/>
                </a:lnTo>
                <a:lnTo>
                  <a:pt x="0" y="2046891"/>
                </a:lnTo>
                <a:lnTo>
                  <a:pt x="0" y="28261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000" tIns="305475" rIns="893566" bIns="305475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PT" sz="1800" kern="1200" dirty="0"/>
              <a:t>Divisão da população por intervalos de idade de 5 anos (0 – 4; 5 – 9; 10 – 14; 15 – 19, ...).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113" y="4153581"/>
            <a:ext cx="1510971" cy="1872207"/>
          </a:xfrm>
          <a:prstGeom prst="roundRect">
            <a:avLst>
              <a:gd name="adj" fmla="val 10818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203" tIns="140243" rIns="201203" bIns="140243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kern="1200" dirty="0"/>
              <a:t>CLASSE ETÁRIA</a:t>
            </a:r>
          </a:p>
        </p:txBody>
      </p:sp>
      <p:pic>
        <p:nvPicPr>
          <p:cNvPr id="7" name="Picture 6" descr="1111111111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986" t="17867" r="5644" b="61305"/>
          <a:stretch/>
        </p:blipFill>
        <p:spPr>
          <a:xfrm>
            <a:off x="5508104" y="1774173"/>
            <a:ext cx="3529866" cy="31806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entagon 7"/>
          <p:cNvSpPr/>
          <p:nvPr/>
        </p:nvSpPr>
        <p:spPr>
          <a:xfrm>
            <a:off x="0" y="548681"/>
            <a:ext cx="4860032" cy="50405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pt-PT" sz="2400" b="1" dirty="0"/>
              <a:t>GRUPO ETÁRIO E CLASSE ETÁRIA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5"/>
          <p:cNvSpPr/>
          <p:nvPr/>
        </p:nvSpPr>
        <p:spPr>
          <a:xfrm>
            <a:off x="251519" y="692696"/>
            <a:ext cx="8640961" cy="936625"/>
          </a:xfrm>
          <a:prstGeom prst="flowChartOffpageConnector">
            <a:avLst/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dirty="0">
                <a:solidFill>
                  <a:schemeClr val="tx1"/>
                </a:solidFill>
              </a:rPr>
              <a:t>A  </a:t>
            </a:r>
            <a:r>
              <a:rPr lang="pt-PT" sz="2400" b="1" dirty="0">
                <a:solidFill>
                  <a:schemeClr val="tx1"/>
                </a:solidFill>
              </a:rPr>
              <a:t>estrutura etária </a:t>
            </a:r>
            <a:r>
              <a:rPr lang="pt-PT" sz="2400" dirty="0">
                <a:solidFill>
                  <a:schemeClr val="tx1"/>
                </a:solidFill>
              </a:rPr>
              <a:t>pode ser representada através de</a:t>
            </a:r>
            <a:br>
              <a:rPr lang="pt-PT" sz="2400" dirty="0">
                <a:solidFill>
                  <a:schemeClr val="tx1"/>
                </a:solidFill>
              </a:rPr>
            </a:br>
            <a:r>
              <a:rPr lang="pt-PT" sz="2400" b="1" u="sng" dirty="0">
                <a:solidFill>
                  <a:schemeClr val="tx1"/>
                </a:solidFill>
              </a:rPr>
              <a:t>pirâmides etárias ou de idades</a:t>
            </a:r>
            <a:r>
              <a:rPr lang="pt-PT" sz="24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7703812"/>
              </p:ext>
            </p:extLst>
          </p:nvPr>
        </p:nvGraphicFramePr>
        <p:xfrm>
          <a:off x="179512" y="1052736"/>
          <a:ext cx="8640961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57257566"/>
              </p:ext>
            </p:extLst>
          </p:nvPr>
        </p:nvGraphicFramePr>
        <p:xfrm>
          <a:off x="-180528" y="1340768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288032" y="620688"/>
            <a:ext cx="853244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>
                <a:solidFill>
                  <a:schemeClr val="bg1"/>
                </a:solidFill>
              </a:rPr>
              <a:t>PAÍSES DESENVOLVIDOS vs PAÍSES EM DESENVOLVIMENTO</a:t>
            </a:r>
            <a:endParaRPr lang="pt-P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64907" y="1628800"/>
            <a:ext cx="5436096" cy="4968552"/>
          </a:xfrm>
          <a:prstGeom prst="roundRect">
            <a:avLst>
              <a:gd name="adj" fmla="val 4693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3731955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/>
              <a:t>I – PIRÂMIDE JOVEM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i="1" kern="1200" dirty="0"/>
              <a:t>(típica dos </a:t>
            </a:r>
            <a:r>
              <a:rPr lang="pt-PT" sz="2000" i="1" u="sng" kern="1200" dirty="0"/>
              <a:t>países em desenvolvimento</a:t>
            </a:r>
            <a:r>
              <a:rPr lang="pt-PT" sz="2000" i="1" kern="1200" dirty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67521" y="2996952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700" b="1" kern="1200" dirty="0"/>
              <a:t>a) </a:t>
            </a:r>
            <a:r>
              <a:rPr lang="pt-PT" sz="1700" kern="1200" dirty="0"/>
              <a:t>taxa bruta de natalidade elevada (a base é larga);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67521" y="3685354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70380"/>
              <a:satOff val="-1460"/>
              <a:lumOff val="343"/>
              <a:alphaOff val="0"/>
            </a:schemeClr>
          </a:fillRef>
          <a:effectRef idx="1">
            <a:schemeClr val="accent2">
              <a:hueOff val="1170380"/>
              <a:satOff val="-1460"/>
              <a:lumOff val="3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700" b="1" kern="1200" dirty="0"/>
              <a:t>b) </a:t>
            </a:r>
            <a:r>
              <a:rPr lang="pt-PT" sz="1700" kern="1200" dirty="0"/>
              <a:t>taxa bruta de mortalidade elevada (o topo é estreito);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67521" y="4373756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1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700" b="1" kern="1200" dirty="0"/>
              <a:t>c) </a:t>
            </a:r>
            <a:r>
              <a:rPr lang="pt-PT" sz="1700" kern="1200" dirty="0"/>
              <a:t>esperança média de vida baixa (estreitamento no topo);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67521" y="5062158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511139"/>
              <a:satOff val="-4379"/>
              <a:lumOff val="1030"/>
              <a:alphaOff val="0"/>
            </a:schemeClr>
          </a:fillRef>
          <a:effectRef idx="1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700" b="1" kern="1200" dirty="0"/>
              <a:t>d) </a:t>
            </a:r>
            <a:r>
              <a:rPr lang="pt-PT" sz="1700" kern="1200" dirty="0"/>
              <a:t>população jovem;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67521" y="5750560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 algn="just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700" b="1" kern="1200" dirty="0"/>
              <a:t>e) </a:t>
            </a:r>
            <a:r>
              <a:rPr lang="pt-PT" sz="1700" kern="1200" dirty="0"/>
              <a:t>elevado crescimento demográfico.</a:t>
            </a:r>
          </a:p>
        </p:txBody>
      </p:sp>
      <p:pic>
        <p:nvPicPr>
          <p:cNvPr id="7" name="Picture 6" descr="11111111111.jpe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843" t="17450" r="5101" b="61550"/>
          <a:stretch>
            <a:fillRect/>
          </a:stretch>
        </p:blipFill>
        <p:spPr>
          <a:xfrm>
            <a:off x="2581" y="2420888"/>
            <a:ext cx="3560795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owchart: Off-page Connector 7"/>
          <p:cNvSpPr/>
          <p:nvPr/>
        </p:nvSpPr>
        <p:spPr>
          <a:xfrm>
            <a:off x="251519" y="620689"/>
            <a:ext cx="8640961" cy="648072"/>
          </a:xfrm>
          <a:prstGeom prst="flowChartOffpageConnector">
            <a:avLst/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>
                <a:solidFill>
                  <a:schemeClr val="tx1"/>
                </a:solidFill>
              </a:rPr>
              <a:t>TIPOS DE PIRÂMIDES ETÁRIAS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63888" y="1628800"/>
            <a:ext cx="5436096" cy="4968552"/>
          </a:xfrm>
          <a:prstGeom prst="roundRect">
            <a:avLst>
              <a:gd name="adj" fmla="val 4693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3731955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800" b="1" kern="1200" dirty="0"/>
              <a:t>II – PIRÂMIDE IDOSA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i="1" kern="1200" dirty="0"/>
              <a:t>(típica dos </a:t>
            </a:r>
            <a:r>
              <a:rPr lang="pt-PT" sz="2000" i="1" u="sng" kern="1200" dirty="0"/>
              <a:t>países desenvolvidos</a:t>
            </a:r>
            <a:r>
              <a:rPr lang="pt-PT" sz="2000" i="1" kern="1200" dirty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66502" y="2996952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/>
            <a:r>
              <a:rPr lang="pt-PT" sz="1600" dirty="0"/>
              <a:t>a) taxa bruta de natalidade baixa (a base é estreita);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66502" y="3685354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70380"/>
              <a:satOff val="-1460"/>
              <a:lumOff val="343"/>
              <a:alphaOff val="0"/>
            </a:schemeClr>
          </a:fillRef>
          <a:effectRef idx="1">
            <a:schemeClr val="accent2">
              <a:hueOff val="1170380"/>
              <a:satOff val="-1460"/>
              <a:lumOff val="3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/>
            <a:r>
              <a:rPr lang="pt-PT" sz="1600" dirty="0"/>
              <a:t>b) taxa bruta de mortalidade baixa (o topo é largo);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66502" y="4373756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1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/>
            <a:r>
              <a:rPr lang="pt-PT" sz="1600" dirty="0"/>
              <a:t>c) esperança média de vida elevada (alargamento para o topo);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66502" y="5062158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511139"/>
              <a:satOff val="-4379"/>
              <a:lumOff val="1030"/>
              <a:alphaOff val="0"/>
            </a:schemeClr>
          </a:fillRef>
          <a:effectRef idx="1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/>
            <a:r>
              <a:rPr lang="pt-PT" sz="1600" dirty="0"/>
              <a:t>d) população envelhecida;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66502" y="5750560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 algn="just"/>
            <a:r>
              <a:rPr lang="pt-PT" sz="1600" dirty="0"/>
              <a:t>e)  crescimento da população reduzido ou estagnado.</a:t>
            </a:r>
          </a:p>
        </p:txBody>
      </p:sp>
      <p:sp>
        <p:nvSpPr>
          <p:cNvPr id="8" name="Flowchart: Off-page Connector 7"/>
          <p:cNvSpPr/>
          <p:nvPr/>
        </p:nvSpPr>
        <p:spPr>
          <a:xfrm>
            <a:off x="251519" y="620689"/>
            <a:ext cx="8640961" cy="648072"/>
          </a:xfrm>
          <a:prstGeom prst="flowChartOffpageConnector">
            <a:avLst/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>
                <a:solidFill>
                  <a:schemeClr val="tx1"/>
                </a:solidFill>
              </a:rPr>
              <a:t>TIPOS DE PIRÂMIDES ETÁRIAS</a:t>
            </a:r>
          </a:p>
        </p:txBody>
      </p:sp>
      <p:pic>
        <p:nvPicPr>
          <p:cNvPr id="12" name="Picture 11" descr="11111111111.jpe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755" t="43189" r="5101" b="36296"/>
          <a:stretch>
            <a:fillRect/>
          </a:stretch>
        </p:blipFill>
        <p:spPr>
          <a:xfrm>
            <a:off x="0" y="2420938"/>
            <a:ext cx="356388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1111111111.jpe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869" t="68900" r="5136" b="10100"/>
          <a:stretch>
            <a:fillRect/>
          </a:stretch>
        </p:blipFill>
        <p:spPr>
          <a:xfrm>
            <a:off x="0" y="2420938"/>
            <a:ext cx="3599384" cy="3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3563888" y="1628800"/>
            <a:ext cx="5436096" cy="4968552"/>
          </a:xfrm>
          <a:prstGeom prst="roundRect">
            <a:avLst>
              <a:gd name="adj" fmla="val 4693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3731955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200" b="1" kern="1200" dirty="0"/>
              <a:t>III – PIRÂMIDE ADULTA OU DE TRANSIÇ</a:t>
            </a:r>
            <a:r>
              <a:rPr lang="pt-PT" sz="2200" b="1" dirty="0"/>
              <a:t>ÃO (I)</a:t>
            </a:r>
            <a:endParaRPr lang="pt-PT" sz="2200" b="1" kern="1200" dirty="0"/>
          </a:p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pt-PT" i="1" kern="1200" dirty="0"/>
              <a:t>(típica </a:t>
            </a:r>
            <a:r>
              <a:rPr lang="pt-PT" i="1" dirty="0">
                <a:solidFill>
                  <a:schemeClr val="tx1"/>
                </a:solidFill>
              </a:rPr>
              <a:t>de alguns </a:t>
            </a:r>
            <a:r>
              <a:rPr lang="pt-PT" i="1" u="sng" dirty="0">
                <a:solidFill>
                  <a:schemeClr val="tx1"/>
                </a:solidFill>
              </a:rPr>
              <a:t>países em desenvolvimento, mais próximos dos países desenvolvidos)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66502" y="3215451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/>
            <a:r>
              <a:rPr lang="pt-PT" sz="1600" dirty="0"/>
              <a:t>a) diminuição da taxa bruta de natalidade (a base sofre uma diminuição);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66502" y="3903853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70380"/>
              <a:satOff val="-1460"/>
              <a:lumOff val="343"/>
              <a:alphaOff val="0"/>
            </a:schemeClr>
          </a:fillRef>
          <a:effectRef idx="1">
            <a:schemeClr val="accent2">
              <a:hueOff val="1170380"/>
              <a:satOff val="-1460"/>
              <a:lumOff val="3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/>
            <a:r>
              <a:rPr lang="pt-PT" sz="1600" dirty="0"/>
              <a:t>b) diminuição da taxa bruta de mortalidade (o topo sofre um ligeiro aumento);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66502" y="4592255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1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/>
            <a:r>
              <a:rPr lang="pt-PT" sz="1600" dirty="0"/>
              <a:t>c) aumento da esperança média de vida (ligeiro alargamento do topo);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66502" y="5280657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511139"/>
              <a:satOff val="-4379"/>
              <a:lumOff val="1030"/>
              <a:alphaOff val="0"/>
            </a:schemeClr>
          </a:fillRef>
          <a:effectRef idx="1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/>
            <a:r>
              <a:rPr lang="pt-PT" sz="1600" dirty="0"/>
              <a:t>d) população adulta;</a:t>
            </a:r>
          </a:p>
        </p:txBody>
      </p:sp>
      <p:sp>
        <p:nvSpPr>
          <p:cNvPr id="8" name="Flowchart: Off-page Connector 7"/>
          <p:cNvSpPr/>
          <p:nvPr/>
        </p:nvSpPr>
        <p:spPr>
          <a:xfrm>
            <a:off x="251519" y="620689"/>
            <a:ext cx="8640961" cy="648072"/>
          </a:xfrm>
          <a:prstGeom prst="flowChartOffpageConnector">
            <a:avLst/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>
                <a:solidFill>
                  <a:schemeClr val="tx1"/>
                </a:solidFill>
              </a:rPr>
              <a:t>TIPOS DE PIRÂMIDES ETÁRIAS</a:t>
            </a:r>
          </a:p>
        </p:txBody>
      </p:sp>
    </p:spTree>
    <p:extLst>
      <p:ext uri="{BB962C8B-B14F-4D97-AF65-F5344CB8AC3E}">
        <p14:creationId xmlns:p14="http://schemas.microsoft.com/office/powerpoint/2010/main" val="20039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63888" y="1628800"/>
            <a:ext cx="5436096" cy="4968552"/>
          </a:xfrm>
          <a:prstGeom prst="roundRect">
            <a:avLst>
              <a:gd name="adj" fmla="val 4693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3731955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200" b="1" kern="1200" dirty="0"/>
              <a:t>IV – PIRÂMIDE ADULTA OU DE TRANSIÇ</a:t>
            </a:r>
            <a:r>
              <a:rPr lang="pt-PT" sz="2200" b="1" dirty="0"/>
              <a:t>ÃO (II)</a:t>
            </a:r>
            <a:endParaRPr lang="pt-PT" sz="2200" b="1" kern="1200" dirty="0"/>
          </a:p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pt-PT" i="1" kern="1200" dirty="0"/>
              <a:t>(típica </a:t>
            </a:r>
            <a:r>
              <a:rPr lang="pt-PT" i="1" dirty="0">
                <a:solidFill>
                  <a:schemeClr val="tx1"/>
                </a:solidFill>
              </a:rPr>
              <a:t>de alguns </a:t>
            </a:r>
            <a:r>
              <a:rPr lang="pt-PT" i="1" u="sng" dirty="0">
                <a:solidFill>
                  <a:schemeClr val="tx1"/>
                </a:solidFill>
              </a:rPr>
              <a:t>países desenvolvidos)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66502" y="3215451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/>
            <a:r>
              <a:rPr lang="pt-PT" sz="1600" dirty="0"/>
              <a:t>a) aumento da taxa bruta de natalidade (a base sofre um ligeiro aumento: rejuvenescimento);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66502" y="3903853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70380"/>
              <a:satOff val="-1460"/>
              <a:lumOff val="343"/>
              <a:alphaOff val="0"/>
            </a:schemeClr>
          </a:fillRef>
          <a:effectRef idx="1">
            <a:schemeClr val="accent2">
              <a:hueOff val="1170380"/>
              <a:satOff val="-1460"/>
              <a:lumOff val="3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/>
            <a:r>
              <a:rPr lang="pt-PT" sz="1600" dirty="0"/>
              <a:t>b) taxa bruta de mortalidade baixa (o topo é largo);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66502" y="4592255"/>
            <a:ext cx="5030867" cy="596615"/>
          </a:xfrm>
          <a:prstGeom prst="roundRect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1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654" tIns="49859" rIns="60654" bIns="49859" numCol="1" spcCol="1270" anchor="ctr" anchorCtr="0">
            <a:noAutofit/>
          </a:bodyPr>
          <a:lstStyle/>
          <a:p>
            <a:pPr lvl="0"/>
            <a:r>
              <a:rPr lang="pt-PT" sz="1600" dirty="0"/>
              <a:t>c) esperança média de vida elevada (alargamento do topo); </a:t>
            </a:r>
          </a:p>
        </p:txBody>
      </p:sp>
      <p:sp>
        <p:nvSpPr>
          <p:cNvPr id="8" name="Flowchart: Off-page Connector 7"/>
          <p:cNvSpPr/>
          <p:nvPr/>
        </p:nvSpPr>
        <p:spPr>
          <a:xfrm>
            <a:off x="251519" y="620689"/>
            <a:ext cx="8640961" cy="648072"/>
          </a:xfrm>
          <a:prstGeom prst="flowChartOffpageConnector">
            <a:avLst/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>
                <a:solidFill>
                  <a:schemeClr val="tx1"/>
                </a:solidFill>
              </a:rPr>
              <a:t>TIPOS DE PIRÂMIDES ETÁRIAS</a:t>
            </a:r>
          </a:p>
        </p:txBody>
      </p:sp>
      <p:pic>
        <p:nvPicPr>
          <p:cNvPr id="12" name="Picture 11" descr="222222222222.jpe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60" t="12201" r="6135" b="15350"/>
          <a:stretch>
            <a:fillRect/>
          </a:stretch>
        </p:blipFill>
        <p:spPr>
          <a:xfrm>
            <a:off x="-7359" y="2420937"/>
            <a:ext cx="3571245" cy="3200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0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882</Words>
  <Application>Microsoft Macintosh PowerPoint</Application>
  <PresentationFormat>Apresentação no Ecrã (4:3)</PresentationFormat>
  <Paragraphs>106</Paragraphs>
  <Slides>16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Trio Maravilha</dc:creator>
  <cp:lastModifiedBy>Simão Pereira</cp:lastModifiedBy>
  <cp:revision>151</cp:revision>
  <dcterms:created xsi:type="dcterms:W3CDTF">2013-04-23T22:34:21Z</dcterms:created>
  <dcterms:modified xsi:type="dcterms:W3CDTF">2023-10-30T09:56:34Z</dcterms:modified>
</cp:coreProperties>
</file>