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</p:sldIdLst>
  <p:sldSz cx="9144000" cy="6858000" type="screen4x3"/>
  <p:notesSz cx="6858000" cy="9144000"/>
  <p:custDataLst>
    <p:tags r:id="rId2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009644"/>
    <a:srgbClr val="F78009"/>
    <a:srgbClr val="BFBFBF"/>
    <a:srgbClr val="00B0F0"/>
    <a:srgbClr val="4F81B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44F2-72C5-412D-83DE-1640DF68D100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C7EF-EC41-4B54-874D-F0BFF23167B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7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66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33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95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77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874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145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4767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05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768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18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59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43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17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086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6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5431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255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25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C7EF-EC41-4B54-874D-F0BFF23167B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12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 userDrawn="1"/>
        </p:nvGrpSpPr>
        <p:grpSpPr>
          <a:xfrm>
            <a:off x="6012160" y="3392688"/>
            <a:ext cx="3098094" cy="3492480"/>
            <a:chOff x="4513143" y="327878"/>
            <a:chExt cx="3098094" cy="3492480"/>
          </a:xfrm>
        </p:grpSpPr>
        <p:pic>
          <p:nvPicPr>
            <p:cNvPr id="24" name="Imagem 2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944" y="332656"/>
              <a:ext cx="2678293" cy="3487702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20" y="327878"/>
              <a:ext cx="2678293" cy="3487702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3" y="332656"/>
              <a:ext cx="2678293" cy="3487702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276023" cy="1346646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2556" y="836712"/>
            <a:ext cx="7290694" cy="72008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grpSp>
        <p:nvGrpSpPr>
          <p:cNvPr id="27" name="Grupo 26"/>
          <p:cNvGrpSpPr/>
          <p:nvPr userDrawn="1"/>
        </p:nvGrpSpPr>
        <p:grpSpPr>
          <a:xfrm>
            <a:off x="0" y="3356992"/>
            <a:ext cx="4427983" cy="3523398"/>
            <a:chOff x="-1440160" y="3348765"/>
            <a:chExt cx="4427983" cy="3523398"/>
          </a:xfrm>
        </p:grpSpPr>
        <p:pic>
          <p:nvPicPr>
            <p:cNvPr id="19" name="Imagem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30" y="3384461"/>
              <a:ext cx="2678293" cy="348770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0" y="3370298"/>
              <a:ext cx="2678293" cy="348770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194" y="3384461"/>
              <a:ext cx="2678293" cy="348770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542" y="3384461"/>
              <a:ext cx="2678293" cy="34877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4" y="3370298"/>
              <a:ext cx="2678293" cy="3487702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258" y="3370298"/>
              <a:ext cx="2678293" cy="34877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47" y="3370298"/>
              <a:ext cx="2678293" cy="3487702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316" y="3362928"/>
              <a:ext cx="2678293" cy="34877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6340" y="3362928"/>
              <a:ext cx="2678293" cy="348770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6"/>
            <a:stretch/>
          </p:blipFill>
          <p:spPr>
            <a:xfrm>
              <a:off x="-1426340" y="3358150"/>
              <a:ext cx="2483945" cy="348770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6"/>
            <a:stretch/>
          </p:blipFill>
          <p:spPr>
            <a:xfrm>
              <a:off x="-1440160" y="3362928"/>
              <a:ext cx="2281741" cy="34877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2"/>
            <a:stretch/>
          </p:blipFill>
          <p:spPr>
            <a:xfrm>
              <a:off x="-1440160" y="3358150"/>
              <a:ext cx="2065717" cy="348770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7"/>
            <a:stretch/>
          </p:blipFill>
          <p:spPr>
            <a:xfrm>
              <a:off x="-1440160" y="3358150"/>
              <a:ext cx="1849693" cy="34877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4"/>
            <a:stretch/>
          </p:blipFill>
          <p:spPr>
            <a:xfrm>
              <a:off x="-1440160" y="3348765"/>
              <a:ext cx="1633669" cy="3487702"/>
            </a:xfrm>
            <a:prstGeom prst="rect">
              <a:avLst/>
            </a:prstGeom>
          </p:spPr>
        </p:pic>
      </p:grpSp>
      <p:sp>
        <p:nvSpPr>
          <p:cNvPr id="29" name="CaixaDeTexto 28"/>
          <p:cNvSpPr txBox="1"/>
          <p:nvPr userDrawn="1"/>
        </p:nvSpPr>
        <p:spPr>
          <a:xfrm>
            <a:off x="6197412" y="64753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Geografia</a:t>
            </a:r>
            <a:r>
              <a:rPr lang="pt-PT" baseline="0" dirty="0" smtClean="0"/>
              <a:t> 8.º</a:t>
            </a:r>
            <a:endParaRPr lang="pt-PT" dirty="0"/>
          </a:p>
        </p:txBody>
      </p:sp>
      <p:sp>
        <p:nvSpPr>
          <p:cNvPr id="30" name="Subtítulo 2"/>
          <p:cNvSpPr txBox="1">
            <a:spLocks/>
          </p:cNvSpPr>
          <p:nvPr userDrawn="1"/>
        </p:nvSpPr>
        <p:spPr>
          <a:xfrm>
            <a:off x="1014602" y="1916832"/>
            <a:ext cx="2045230" cy="358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 smtClean="0"/>
              <a:t>Subdomínio</a:t>
            </a:r>
            <a:endParaRPr lang="pt-PT" dirty="0"/>
          </a:p>
        </p:txBody>
      </p:sp>
      <p:sp>
        <p:nvSpPr>
          <p:cNvPr id="31" name="Subtítulo 2"/>
          <p:cNvSpPr txBox="1">
            <a:spLocks/>
          </p:cNvSpPr>
          <p:nvPr userDrawn="1"/>
        </p:nvSpPr>
        <p:spPr>
          <a:xfrm>
            <a:off x="1007934" y="620688"/>
            <a:ext cx="1756186" cy="358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 smtClean="0"/>
              <a:t>Domínio</a:t>
            </a:r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6168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3568" y="1166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grpSp>
        <p:nvGrpSpPr>
          <p:cNvPr id="26" name="Grupo 25"/>
          <p:cNvGrpSpPr/>
          <p:nvPr userDrawn="1"/>
        </p:nvGrpSpPr>
        <p:grpSpPr>
          <a:xfrm>
            <a:off x="6012160" y="3392688"/>
            <a:ext cx="3098094" cy="3492480"/>
            <a:chOff x="4513143" y="327878"/>
            <a:chExt cx="3098094" cy="3492480"/>
          </a:xfrm>
        </p:grpSpPr>
        <p:pic>
          <p:nvPicPr>
            <p:cNvPr id="27" name="Imagem 2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944" y="332656"/>
              <a:ext cx="2678293" cy="3487702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20" y="327878"/>
              <a:ext cx="2678293" cy="3487702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3" y="332656"/>
              <a:ext cx="2678293" cy="3487702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 userDrawn="1"/>
        </p:nvGrpSpPr>
        <p:grpSpPr>
          <a:xfrm>
            <a:off x="-1044624" y="3356992"/>
            <a:ext cx="5472607" cy="3523398"/>
            <a:chOff x="-2484784" y="3348765"/>
            <a:chExt cx="5472607" cy="3523398"/>
          </a:xfrm>
        </p:grpSpPr>
        <p:pic>
          <p:nvPicPr>
            <p:cNvPr id="31" name="Imagem 3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30" y="3384461"/>
              <a:ext cx="2678293" cy="3487702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0" y="3370298"/>
              <a:ext cx="2678293" cy="3487702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194" y="3384461"/>
              <a:ext cx="2678293" cy="3487702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542" y="3384461"/>
              <a:ext cx="2678293" cy="3487702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4" y="3370298"/>
              <a:ext cx="2678293" cy="3487702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258" y="3370298"/>
              <a:ext cx="2678293" cy="3487702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47" y="3370298"/>
              <a:ext cx="2678293" cy="3487702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316" y="3362928"/>
              <a:ext cx="2678293" cy="3487702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6340" y="3362928"/>
              <a:ext cx="2678293" cy="3487702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0688" y="3358150"/>
              <a:ext cx="2678293" cy="3487702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6712" y="3362928"/>
              <a:ext cx="2678293" cy="3487702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736" y="3358150"/>
              <a:ext cx="2678293" cy="3487702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8760" y="3358150"/>
              <a:ext cx="2678293" cy="3487702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4784" y="3348765"/>
              <a:ext cx="2678293" cy="3487702"/>
            </a:xfrm>
            <a:prstGeom prst="rect">
              <a:avLst/>
            </a:prstGeom>
          </p:spPr>
        </p:pic>
      </p:grp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6" y="116632"/>
            <a:ext cx="971600" cy="4525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grpSp>
        <p:nvGrpSpPr>
          <p:cNvPr id="8" name="Grupo 7"/>
          <p:cNvGrpSpPr/>
          <p:nvPr userDrawn="1"/>
        </p:nvGrpSpPr>
        <p:grpSpPr>
          <a:xfrm rot="10800000" flipH="1">
            <a:off x="0" y="-28551"/>
            <a:ext cx="1444869" cy="1628800"/>
            <a:chOff x="4513143" y="327878"/>
            <a:chExt cx="3098094" cy="3492480"/>
          </a:xfrm>
        </p:grpSpPr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944" y="332656"/>
              <a:ext cx="2678293" cy="348770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20" y="327878"/>
              <a:ext cx="2678293" cy="348770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3" y="332656"/>
              <a:ext cx="2678293" cy="3487702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 userDrawn="1"/>
        </p:nvGrpSpPr>
        <p:grpSpPr>
          <a:xfrm flipH="1">
            <a:off x="6948264" y="5229200"/>
            <a:ext cx="2195736" cy="1651189"/>
            <a:chOff x="-1697560" y="3348765"/>
            <a:chExt cx="4685383" cy="3523398"/>
          </a:xfrm>
        </p:grpSpPr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30" y="3384461"/>
              <a:ext cx="2678293" cy="34877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0" y="3370298"/>
              <a:ext cx="2678293" cy="348770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194" y="3384461"/>
              <a:ext cx="2678293" cy="348770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542" y="3384461"/>
              <a:ext cx="2678293" cy="3487702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4" y="3370298"/>
              <a:ext cx="2678293" cy="348770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258" y="3370298"/>
              <a:ext cx="2678293" cy="3487702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47" y="3370298"/>
              <a:ext cx="2678293" cy="3487702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316" y="3362928"/>
              <a:ext cx="2678293" cy="3487702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6340" y="3362928"/>
              <a:ext cx="2678293" cy="3487702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0688" y="3358150"/>
              <a:ext cx="2678293" cy="3487702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6"/>
            <a:stretch/>
          </p:blipFill>
          <p:spPr>
            <a:xfrm>
              <a:off x="-1620687" y="3362927"/>
              <a:ext cx="2462270" cy="348770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2"/>
            <a:stretch/>
          </p:blipFill>
          <p:spPr>
            <a:xfrm>
              <a:off x="-1697558" y="3358150"/>
              <a:ext cx="2323117" cy="3487703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7"/>
            <a:stretch/>
          </p:blipFill>
          <p:spPr>
            <a:xfrm>
              <a:off x="-1697559" y="3358150"/>
              <a:ext cx="2107092" cy="3487703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3"/>
            <a:stretch/>
          </p:blipFill>
          <p:spPr>
            <a:xfrm>
              <a:off x="-1697560" y="3348765"/>
              <a:ext cx="1891070" cy="3487703"/>
            </a:xfrm>
            <a:prstGeom prst="rect">
              <a:avLst/>
            </a:prstGeom>
          </p:spPr>
        </p:pic>
      </p:grpSp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60785"/>
            <a:ext cx="971600" cy="4525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grpSp>
        <p:nvGrpSpPr>
          <p:cNvPr id="6" name="Grupo 5"/>
          <p:cNvGrpSpPr/>
          <p:nvPr userDrawn="1"/>
        </p:nvGrpSpPr>
        <p:grpSpPr>
          <a:xfrm rot="10800000">
            <a:off x="7744202" y="0"/>
            <a:ext cx="1444869" cy="1628800"/>
            <a:chOff x="4513143" y="327878"/>
            <a:chExt cx="3098094" cy="349248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944" y="332656"/>
              <a:ext cx="2678293" cy="34877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20" y="327878"/>
              <a:ext cx="2678293" cy="34877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3" y="332656"/>
              <a:ext cx="2678293" cy="3487702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 userDrawn="1"/>
        </p:nvGrpSpPr>
        <p:grpSpPr>
          <a:xfrm>
            <a:off x="0" y="5229200"/>
            <a:ext cx="2195736" cy="1651189"/>
            <a:chOff x="-1697559" y="3348765"/>
            <a:chExt cx="4685382" cy="3523398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30" y="3384461"/>
              <a:ext cx="2678293" cy="34877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0" y="3370298"/>
              <a:ext cx="2678293" cy="348770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194" y="3384461"/>
              <a:ext cx="2678293" cy="34877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542" y="3384461"/>
              <a:ext cx="2678293" cy="348770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234" y="3370298"/>
              <a:ext cx="2678293" cy="348770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0258" y="3370298"/>
              <a:ext cx="2678293" cy="3487702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747" y="3370298"/>
              <a:ext cx="2678293" cy="348770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0316" y="3362928"/>
              <a:ext cx="2678293" cy="3487702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6340" y="3362928"/>
              <a:ext cx="2678293" cy="3487702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0688" y="3358150"/>
              <a:ext cx="2678293" cy="3487702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5"/>
            <a:stretch/>
          </p:blipFill>
          <p:spPr>
            <a:xfrm>
              <a:off x="-1697559" y="3362927"/>
              <a:ext cx="2539140" cy="3487703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1"/>
            <a:stretch/>
          </p:blipFill>
          <p:spPr>
            <a:xfrm>
              <a:off x="-1697558" y="3358150"/>
              <a:ext cx="2323115" cy="3487703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7"/>
            <a:stretch/>
          </p:blipFill>
          <p:spPr>
            <a:xfrm>
              <a:off x="-1697559" y="3358150"/>
              <a:ext cx="2107092" cy="348770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2"/>
            <a:stretch/>
          </p:blipFill>
          <p:spPr>
            <a:xfrm>
              <a:off x="-1697559" y="3348765"/>
              <a:ext cx="1891069" cy="3487703"/>
            </a:xfrm>
            <a:prstGeom prst="rect">
              <a:avLst/>
            </a:prstGeom>
          </p:spPr>
        </p:pic>
      </p:grpSp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35" y="6360785"/>
            <a:ext cx="971600" cy="4525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grpSp>
        <p:nvGrpSpPr>
          <p:cNvPr id="6" name="Grupo 5"/>
          <p:cNvGrpSpPr/>
          <p:nvPr userDrawn="1"/>
        </p:nvGrpSpPr>
        <p:grpSpPr>
          <a:xfrm flipH="1">
            <a:off x="6874766" y="4365104"/>
            <a:ext cx="2235487" cy="2520064"/>
            <a:chOff x="4513143" y="327878"/>
            <a:chExt cx="3098094" cy="3492480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944" y="332656"/>
              <a:ext cx="2678293" cy="34877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920" y="327878"/>
              <a:ext cx="2678293" cy="34877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143" y="332656"/>
              <a:ext cx="2678293" cy="3487702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971600" cy="4525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FD80-D7C3-4EF4-AC16-F35BDA6B6E11}" type="datetimeFigureOut">
              <a:rPr lang="pt-PT" smtClean="0"/>
              <a:t>27/07/2015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FF87-64F7-4C55-8CCB-3F767B986BEA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7416824" cy="1224136"/>
          </a:xfrm>
        </p:spPr>
        <p:txBody>
          <a:bodyPr>
            <a:normAutofit/>
          </a:bodyPr>
          <a:lstStyle/>
          <a:p>
            <a:r>
              <a:rPr lang="pt-PT" b="1" dirty="0" smtClean="0"/>
              <a:t>Diversidade cultural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908720"/>
            <a:ext cx="7290694" cy="720080"/>
          </a:xfrm>
        </p:spPr>
        <p:txBody>
          <a:bodyPr>
            <a:normAutofit/>
          </a:bodyPr>
          <a:lstStyle/>
          <a:p>
            <a:r>
              <a:rPr lang="pt-PT" dirty="0" smtClean="0"/>
              <a:t>População e povoamento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2304256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Religião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6" y="184482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     No  </a:t>
            </a:r>
            <a:r>
              <a:rPr lang="pt-PT" dirty="0"/>
              <a:t>mundo existe uma grande variedade de religiões, sendo o </a:t>
            </a:r>
            <a:r>
              <a:rPr lang="pt-PT" b="1" dirty="0"/>
              <a:t>cristianismo</a:t>
            </a:r>
            <a:r>
              <a:rPr lang="pt-PT" dirty="0"/>
              <a:t> a que regista maior número de crentes. A religião é muito importante, pois influencia quer os modos de vida quer </a:t>
            </a:r>
            <a:r>
              <a:rPr lang="pt-PT" dirty="0" smtClean="0"/>
              <a:t>a mentalidade </a:t>
            </a:r>
            <a:r>
              <a:rPr lang="pt-PT" dirty="0"/>
              <a:t>de uma população.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6" y="2792383"/>
            <a:ext cx="884306" cy="8843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0" y="3977123"/>
            <a:ext cx="976982" cy="9711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8211" y="5261196"/>
            <a:ext cx="919589" cy="9195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93" y="3916240"/>
            <a:ext cx="924613" cy="10320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1" y="5261196"/>
            <a:ext cx="718701" cy="7717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69" y="3031919"/>
            <a:ext cx="981075" cy="11212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97" y="2886143"/>
            <a:ext cx="769143" cy="69678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38" y="4643102"/>
            <a:ext cx="703531" cy="10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arredondado 5"/>
          <p:cNvSpPr/>
          <p:nvPr/>
        </p:nvSpPr>
        <p:spPr>
          <a:xfrm>
            <a:off x="251520" y="2420888"/>
            <a:ext cx="8568952" cy="4104456"/>
          </a:xfrm>
          <a:prstGeom prst="roundRect">
            <a:avLst>
              <a:gd name="adj" fmla="val 10318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4896544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</a:rPr>
              <a:t>Distribuição das principais religiões mundiais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8028384" cy="38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5112568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Técnicas, usos e costumes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672408" cy="30993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36" y="2852936"/>
            <a:ext cx="3345780" cy="3095855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1547664" y="5978273"/>
            <a:ext cx="2664296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pt-PT" sz="1400" dirty="0" smtClean="0"/>
              <a:t>Kilt – traje típico escocês</a:t>
            </a:r>
            <a:endParaRPr lang="pt-PT" sz="1400" dirty="0"/>
          </a:p>
        </p:txBody>
      </p:sp>
      <p:sp>
        <p:nvSpPr>
          <p:cNvPr id="9" name="Rectângulo 8"/>
          <p:cNvSpPr/>
          <p:nvPr/>
        </p:nvSpPr>
        <p:spPr>
          <a:xfrm>
            <a:off x="4984358" y="5978273"/>
            <a:ext cx="2664296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pt-PT" sz="1400" dirty="0" smtClean="0"/>
              <a:t>Mulher afegã com burka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048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5112568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Técnicas, usos e costumes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/>
          <a:stretch/>
        </p:blipFill>
        <p:spPr>
          <a:xfrm>
            <a:off x="454939" y="2710434"/>
            <a:ext cx="3973046" cy="33177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990429" cy="3309557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2339752" y="6093296"/>
            <a:ext cx="2088232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pt-PT" sz="1400" dirty="0" smtClean="0"/>
              <a:t>Cozido à portuguesa</a:t>
            </a:r>
            <a:endParaRPr lang="pt-PT" sz="1400" dirty="0"/>
          </a:p>
        </p:txBody>
      </p:sp>
      <p:sp>
        <p:nvSpPr>
          <p:cNvPr id="9" name="Rectângulo 8"/>
          <p:cNvSpPr/>
          <p:nvPr/>
        </p:nvSpPr>
        <p:spPr>
          <a:xfrm>
            <a:off x="4716016" y="6093296"/>
            <a:ext cx="792088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pt-PT" sz="1400" dirty="0" smtClean="0"/>
              <a:t>Sushi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723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5112568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Técnicas, usos e costumes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782670" cy="29523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52" y="2780929"/>
            <a:ext cx="3723580" cy="2969584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2195736" y="5805264"/>
            <a:ext cx="2160240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pt-PT" sz="1400" dirty="0" smtClean="0"/>
              <a:t>Povo Karen, Tailândia</a:t>
            </a:r>
            <a:endParaRPr lang="pt-PT" sz="1400" dirty="0"/>
          </a:p>
        </p:txBody>
      </p:sp>
      <p:sp>
        <p:nvSpPr>
          <p:cNvPr id="8" name="Rectângulo 7"/>
          <p:cNvSpPr/>
          <p:nvPr/>
        </p:nvSpPr>
        <p:spPr>
          <a:xfrm>
            <a:off x="4716016" y="5805264"/>
            <a:ext cx="2880320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pt-PT" sz="1400" dirty="0" smtClean="0"/>
              <a:t>Indígenas, Papua Nova-Guiné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4920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5112568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Técnicas, usos e costumes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/>
          <a:stretch/>
        </p:blipFill>
        <p:spPr>
          <a:xfrm>
            <a:off x="611560" y="2852936"/>
            <a:ext cx="3697962" cy="30079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3"/>
          <a:stretch/>
        </p:blipFill>
        <p:spPr>
          <a:xfrm>
            <a:off x="4572000" y="2852936"/>
            <a:ext cx="4075936" cy="3002776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1979712" y="5929535"/>
            <a:ext cx="2304256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pt-PT" sz="1400" dirty="0" smtClean="0"/>
              <a:t>Casa típica do Senegal</a:t>
            </a:r>
            <a:endParaRPr lang="pt-PT" sz="1400" dirty="0"/>
          </a:p>
        </p:txBody>
      </p:sp>
      <p:sp>
        <p:nvSpPr>
          <p:cNvPr id="8" name="Rectângulo 7"/>
          <p:cNvSpPr/>
          <p:nvPr/>
        </p:nvSpPr>
        <p:spPr>
          <a:xfrm>
            <a:off x="4572000" y="5929535"/>
            <a:ext cx="3672408" cy="307777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pt-PT" sz="1400" dirty="0" smtClean="0"/>
              <a:t>Palácio Gyeongbokgung, Coreia do Sul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1373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Da globalização ao multiculturalismo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628800"/>
            <a:ext cx="2304256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539552" y="2355746"/>
            <a:ext cx="8172908" cy="130369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arredondado 4"/>
          <p:cNvSpPr/>
          <p:nvPr/>
        </p:nvSpPr>
        <p:spPr>
          <a:xfrm>
            <a:off x="503548" y="2348880"/>
            <a:ext cx="2232248" cy="130369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Globalização</a:t>
            </a: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503548" y="3789040"/>
            <a:ext cx="8208912" cy="1303695"/>
          </a:xfrm>
          <a:prstGeom prst="roundRect">
            <a:avLst/>
          </a:prstGeom>
          <a:noFill/>
          <a:ln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467544" y="3789040"/>
            <a:ext cx="2232248" cy="1303695"/>
          </a:xfrm>
          <a:prstGeom prst="roundRect">
            <a:avLst/>
          </a:prstGeom>
          <a:solidFill>
            <a:srgbClr val="F7800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Multiculturalismo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843808" y="2420888"/>
            <a:ext cx="5616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Fenómeno multifacetado com dimensões económicas, sociais, políticas, culturais, religiosas e jurídicas interligadas. </a:t>
            </a: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 processos da globalização, Boaventura de Sousa Santos, 2001)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843808" y="415082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Coexistência de várias culturas num mesmo país ou região.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ângulo arredondado 9"/>
          <p:cNvSpPr/>
          <p:nvPr/>
        </p:nvSpPr>
        <p:spPr>
          <a:xfrm>
            <a:off x="467544" y="5229200"/>
            <a:ext cx="8208912" cy="1303695"/>
          </a:xfrm>
          <a:prstGeom prst="round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467544" y="5229200"/>
            <a:ext cx="2232248" cy="1303695"/>
          </a:xfrm>
          <a:prstGeom prst="roundRect">
            <a:avLst/>
          </a:prstGeom>
          <a:solidFill>
            <a:srgbClr val="00964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Aculturação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843808" y="5590981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adaptação de um indivíduo a uma nova cultura.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3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6624736" cy="1143000"/>
          </a:xfrm>
        </p:spPr>
        <p:txBody>
          <a:bodyPr>
            <a:noAutofit/>
          </a:bodyPr>
          <a:lstStyle/>
          <a:p>
            <a:r>
              <a:rPr lang="pt-PT" sz="8000" dirty="0" smtClean="0"/>
              <a:t>Retrato de Portugal</a:t>
            </a:r>
            <a:endParaRPr lang="pt-PT" sz="8000" dirty="0"/>
          </a:p>
        </p:txBody>
      </p:sp>
      <p:pic>
        <p:nvPicPr>
          <p:cNvPr id="2052" name="Picture 4" descr="C:\Users\Vítor\AppData\Local\Microsoft\Windows\Temporary Internet Files\Content.IE5\RE0THQ9L\MP9004008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0" y="437446"/>
            <a:ext cx="2749332" cy="21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Retrato de Portugal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84482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Portugal é um país rico em tradições, usos e costumes que o tornam único, pois cada região tem características próprias que lhe conferem identidade.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4" y="2768154"/>
            <a:ext cx="2771800" cy="19573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660"/>
            <a:ext cx="2771800" cy="2078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59510"/>
            <a:ext cx="2411760" cy="1808820"/>
          </a:xfrm>
          <a:prstGeom prst="rect">
            <a:avLst/>
          </a:prstGeom>
        </p:spPr>
      </p:pic>
      <p:pic>
        <p:nvPicPr>
          <p:cNvPr id="1029" name="Picture 5" descr="http://www.sorriso-portugal.com/images/embleme/galo-de-barcelo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043544" cy="34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4.bp.blogspot.com/-NpJcxaNkfEE/TnTjdVJUtEI/AAAAAAAALK0/w6MxaO-WigQ/s320/lencos_namorad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50929"/>
            <a:ext cx="1657176" cy="13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Geografia 8.º ano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16833" b="14166"/>
          <a:stretch/>
        </p:blipFill>
        <p:spPr>
          <a:xfrm>
            <a:off x="2915816" y="476672"/>
            <a:ext cx="3642722" cy="33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1619672" y="1772816"/>
            <a:ext cx="5040560" cy="79208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/>
              <a:t>Fatores de identidade cultural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1619672" y="2708920"/>
            <a:ext cx="5040560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 smtClean="0"/>
              <a:t>Da </a:t>
            </a:r>
            <a:r>
              <a:rPr lang="pt-PT" sz="2000" b="1" dirty="0"/>
              <a:t>globalização ao multiculturalismo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19672" y="3645024"/>
            <a:ext cx="5040560" cy="792088"/>
          </a:xfrm>
          <a:prstGeom prst="roundRect">
            <a:avLst/>
          </a:prstGeom>
          <a:solidFill>
            <a:srgbClr val="F7800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/>
              <a:t>Retrato de Portugal </a:t>
            </a:r>
          </a:p>
        </p:txBody>
      </p:sp>
      <p:sp>
        <p:nvSpPr>
          <p:cNvPr id="7" name="Rectângulo arredondado 6"/>
          <p:cNvSpPr/>
          <p:nvPr/>
        </p:nvSpPr>
        <p:spPr>
          <a:xfrm>
            <a:off x="683568" y="1772816"/>
            <a:ext cx="792088" cy="7920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1</a:t>
            </a:r>
            <a:endParaRPr lang="pt-PT" sz="2000" b="1" dirty="0"/>
          </a:p>
        </p:txBody>
      </p:sp>
      <p:sp>
        <p:nvSpPr>
          <p:cNvPr id="8" name="Rectângulo arredondado 7"/>
          <p:cNvSpPr/>
          <p:nvPr/>
        </p:nvSpPr>
        <p:spPr>
          <a:xfrm>
            <a:off x="683568" y="2708920"/>
            <a:ext cx="792088" cy="79208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2</a:t>
            </a:r>
            <a:endParaRPr lang="pt-PT" sz="2000" b="1" dirty="0"/>
          </a:p>
        </p:txBody>
      </p:sp>
      <p:sp>
        <p:nvSpPr>
          <p:cNvPr id="9" name="Rectângulo arredondado 8"/>
          <p:cNvSpPr/>
          <p:nvPr/>
        </p:nvSpPr>
        <p:spPr>
          <a:xfrm>
            <a:off x="683568" y="3645024"/>
            <a:ext cx="792088" cy="7920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/>
              <a:t>3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3564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Diversidade cultural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467544" y="2389817"/>
            <a:ext cx="453650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3200" b="1" dirty="0" smtClean="0"/>
              <a:t>Todos </a:t>
            </a:r>
            <a:r>
              <a:rPr lang="pt-PT" sz="3200" b="1" dirty="0" smtClean="0">
                <a:solidFill>
                  <a:srgbClr val="7030A0"/>
                </a:solidFill>
                <a:latin typeface="Showcard Gothic" panose="04020904020102020604" pitchFamily="82" charset="0"/>
              </a:rPr>
              <a:t>d</a:t>
            </a:r>
            <a:r>
              <a:rPr lang="pt-PT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</a:t>
            </a:r>
            <a:r>
              <a:rPr lang="pt-PT" sz="3200" b="1" dirty="0" smtClean="0">
                <a:solidFill>
                  <a:srgbClr val="00B050"/>
                </a:solidFill>
                <a:latin typeface="Bauhaus 93" panose="04030905020B02020C02" pitchFamily="82" charset="0"/>
              </a:rPr>
              <a:t>f</a:t>
            </a:r>
            <a:r>
              <a:rPr lang="pt-PT" sz="3200" b="1" dirty="0" smtClean="0">
                <a:solidFill>
                  <a:srgbClr val="002060"/>
                </a:solidFill>
                <a:latin typeface="Blippo Light SF" pitchFamily="2" charset="0"/>
              </a:rPr>
              <a:t>e</a:t>
            </a:r>
            <a:r>
              <a:rPr lang="pt-PT" sz="32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r</a:t>
            </a:r>
            <a:r>
              <a:rPr lang="pt-PT" sz="3200" b="1" dirty="0" smtClean="0">
                <a:solidFill>
                  <a:srgbClr val="F78009"/>
                </a:solidFill>
                <a:latin typeface="Castellar" panose="020A0402060406010301" pitchFamily="18" charset="0"/>
              </a:rPr>
              <a:t>e</a:t>
            </a:r>
            <a:r>
              <a:rPr lang="pt-PT" sz="3200" b="1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n</a:t>
            </a:r>
            <a:r>
              <a:rPr lang="pt-PT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pt-PT" sz="3200" b="1" dirty="0" smtClean="0">
                <a:solidFill>
                  <a:srgbClr val="FFC000"/>
                </a:solidFill>
                <a:latin typeface="Eras Bold ITC" panose="020B0907030504020204" pitchFamily="34" charset="0"/>
              </a:rPr>
              <a:t>e</a:t>
            </a:r>
            <a:r>
              <a:rPr lang="pt-PT" sz="3200" b="1" dirty="0" smtClean="0">
                <a:solidFill>
                  <a:srgbClr val="002060"/>
                </a:solidFill>
                <a:latin typeface="Gigi" panose="04040504061007020D02" pitchFamily="82" charset="0"/>
              </a:rPr>
              <a:t>s</a:t>
            </a:r>
            <a:r>
              <a:rPr lang="pt-PT" sz="3200" b="1" dirty="0" smtClean="0"/>
              <a:t>…</a:t>
            </a:r>
          </a:p>
          <a:p>
            <a:pPr>
              <a:spcBef>
                <a:spcPct val="50000"/>
              </a:spcBef>
            </a:pPr>
            <a:r>
              <a:rPr lang="pt-PT" sz="3200" b="1" dirty="0" smtClean="0"/>
              <a:t>… todos </a:t>
            </a:r>
            <a:r>
              <a:rPr lang="pt-PT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iguais</a:t>
            </a:r>
            <a:r>
              <a:rPr lang="pt-PT" sz="3200" b="1" dirty="0" smtClean="0"/>
              <a:t>!</a:t>
            </a:r>
            <a:endParaRPr lang="pt-PT" sz="1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92288"/>
            <a:ext cx="463085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Diversidade cultural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251520" y="470598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/>
              <a:t>Alto Comissariado para a Imigração e Diálogo Intercultural (ACIDI, I.P) </a:t>
            </a:r>
            <a:endParaRPr lang="pt-PT" sz="1400" dirty="0"/>
          </a:p>
        </p:txBody>
      </p:sp>
      <p:sp>
        <p:nvSpPr>
          <p:cNvPr id="5" name="Rectângulo 4"/>
          <p:cNvSpPr/>
          <p:nvPr/>
        </p:nvSpPr>
        <p:spPr>
          <a:xfrm>
            <a:off x="3995936" y="1772816"/>
            <a:ext cx="48953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O dia 21 de </a:t>
            </a:r>
            <a:r>
              <a:rPr lang="pt-PT" dirty="0" smtClean="0"/>
              <a:t>maio </a:t>
            </a:r>
            <a:r>
              <a:rPr lang="pt-PT" dirty="0" smtClean="0"/>
              <a:t>assinala a aprovação da Declaração Universal da UNESCO sobre a Diversidade Cultural que ocorreu em 2001.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Esta declaração eleva a diversidade cultural à categoria de “património comum da humanidade”, “tão necessária para a humanidade como a biodiversidade biológica para os organismos vivos” e cuja defesa é um imperativo ético indissociável do respeito à dignidade individual.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>
          <a:xfrm>
            <a:off x="180389" y="1316752"/>
            <a:ext cx="3671531" cy="34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Diversidade cultural</a:t>
            </a:r>
            <a:endParaRPr lang="pt-PT" dirty="0"/>
          </a:p>
        </p:txBody>
      </p:sp>
      <p:grpSp>
        <p:nvGrpSpPr>
          <p:cNvPr id="6" name="Grupo 5"/>
          <p:cNvGrpSpPr/>
          <p:nvPr/>
        </p:nvGrpSpPr>
        <p:grpSpPr>
          <a:xfrm>
            <a:off x="3609074" y="2908394"/>
            <a:ext cx="2115054" cy="2088232"/>
            <a:chOff x="3609074" y="2636912"/>
            <a:chExt cx="2115054" cy="2088232"/>
          </a:xfrm>
        </p:grpSpPr>
        <p:sp>
          <p:nvSpPr>
            <p:cNvPr id="4" name="Oval 3"/>
            <p:cNvSpPr/>
            <p:nvPr/>
          </p:nvSpPr>
          <p:spPr>
            <a:xfrm>
              <a:off x="3609074" y="2636912"/>
              <a:ext cx="2088232" cy="20882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635896" y="3284984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Diversidade</a:t>
              </a:r>
            </a:p>
            <a:p>
              <a:pPr algn="ctr"/>
              <a:r>
                <a:rPr lang="pt-PT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Cultural</a:t>
              </a:r>
              <a:endPara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ângulo arredondado 6"/>
          <p:cNvSpPr/>
          <p:nvPr/>
        </p:nvSpPr>
        <p:spPr>
          <a:xfrm>
            <a:off x="6156176" y="3434809"/>
            <a:ext cx="2592288" cy="95265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Heterogeneidade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467544" y="3434809"/>
            <a:ext cx="2592288" cy="952654"/>
          </a:xfrm>
          <a:prstGeom prst="roundRect">
            <a:avLst/>
          </a:prstGeom>
          <a:solidFill>
            <a:srgbClr val="F78009"/>
          </a:solidFill>
          <a:ln>
            <a:solidFill>
              <a:srgbClr val="F7800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Multiplicidade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3347864" y="1396226"/>
            <a:ext cx="2592288" cy="95265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Pluralidade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ângulo arredondado 12"/>
          <p:cNvSpPr/>
          <p:nvPr/>
        </p:nvSpPr>
        <p:spPr>
          <a:xfrm>
            <a:off x="3347864" y="5572690"/>
            <a:ext cx="2592288" cy="95265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Variedade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796136" y="3772490"/>
            <a:ext cx="288032" cy="36004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 flipH="1">
            <a:off x="3131840" y="3789040"/>
            <a:ext cx="288032" cy="36004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eta para a direita 15"/>
          <p:cNvSpPr/>
          <p:nvPr/>
        </p:nvSpPr>
        <p:spPr>
          <a:xfrm rot="5400000">
            <a:off x="4463988" y="5121188"/>
            <a:ext cx="288032" cy="36004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 para a direita 16"/>
          <p:cNvSpPr/>
          <p:nvPr/>
        </p:nvSpPr>
        <p:spPr>
          <a:xfrm rot="16200000">
            <a:off x="4535996" y="2456892"/>
            <a:ext cx="288032" cy="36004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40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Fatores de identidade cultural</a:t>
            </a:r>
          </a:p>
        </p:txBody>
      </p:sp>
      <p:sp>
        <p:nvSpPr>
          <p:cNvPr id="3" name="Forma livre 2"/>
          <p:cNvSpPr/>
          <p:nvPr/>
        </p:nvSpPr>
        <p:spPr>
          <a:xfrm>
            <a:off x="3812468" y="4030314"/>
            <a:ext cx="1407604" cy="1407604"/>
          </a:xfrm>
          <a:custGeom>
            <a:avLst/>
            <a:gdLst>
              <a:gd name="connsiteX0" fmla="*/ 0 w 1047564"/>
              <a:gd name="connsiteY0" fmla="*/ 523782 h 1047564"/>
              <a:gd name="connsiteX1" fmla="*/ 523782 w 1047564"/>
              <a:gd name="connsiteY1" fmla="*/ 0 h 1047564"/>
              <a:gd name="connsiteX2" fmla="*/ 1047564 w 1047564"/>
              <a:gd name="connsiteY2" fmla="*/ 523782 h 1047564"/>
              <a:gd name="connsiteX3" fmla="*/ 523782 w 1047564"/>
              <a:gd name="connsiteY3" fmla="*/ 1047564 h 1047564"/>
              <a:gd name="connsiteX4" fmla="*/ 0 w 1047564"/>
              <a:gd name="connsiteY4" fmla="*/ 523782 h 10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64" h="1047564">
                <a:moveTo>
                  <a:pt x="0" y="523782"/>
                </a:moveTo>
                <a:cubicBezTo>
                  <a:pt x="0" y="234505"/>
                  <a:pt x="234505" y="0"/>
                  <a:pt x="523782" y="0"/>
                </a:cubicBezTo>
                <a:cubicBezTo>
                  <a:pt x="813059" y="0"/>
                  <a:pt x="1047564" y="234505"/>
                  <a:pt x="1047564" y="523782"/>
                </a:cubicBezTo>
                <a:cubicBezTo>
                  <a:pt x="1047564" y="813059"/>
                  <a:pt x="813059" y="1047564"/>
                  <a:pt x="523782" y="1047564"/>
                </a:cubicBezTo>
                <a:cubicBezTo>
                  <a:pt x="234505" y="1047564"/>
                  <a:pt x="0" y="813059"/>
                  <a:pt x="0" y="52378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192" tIns="171192" rIns="171192" bIns="171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</a:t>
            </a:r>
            <a:endPara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2732348" y="2852936"/>
            <a:ext cx="1407604" cy="1407604"/>
          </a:xfrm>
          <a:custGeom>
            <a:avLst/>
            <a:gdLst>
              <a:gd name="connsiteX0" fmla="*/ 0 w 1047564"/>
              <a:gd name="connsiteY0" fmla="*/ 523782 h 1047564"/>
              <a:gd name="connsiteX1" fmla="*/ 523782 w 1047564"/>
              <a:gd name="connsiteY1" fmla="*/ 0 h 1047564"/>
              <a:gd name="connsiteX2" fmla="*/ 1047564 w 1047564"/>
              <a:gd name="connsiteY2" fmla="*/ 523782 h 1047564"/>
              <a:gd name="connsiteX3" fmla="*/ 523782 w 1047564"/>
              <a:gd name="connsiteY3" fmla="*/ 1047564 h 1047564"/>
              <a:gd name="connsiteX4" fmla="*/ 0 w 1047564"/>
              <a:gd name="connsiteY4" fmla="*/ 523782 h 10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64" h="1047564">
                <a:moveTo>
                  <a:pt x="0" y="523782"/>
                </a:moveTo>
                <a:cubicBezTo>
                  <a:pt x="0" y="234505"/>
                  <a:pt x="234505" y="0"/>
                  <a:pt x="523782" y="0"/>
                </a:cubicBezTo>
                <a:cubicBezTo>
                  <a:pt x="813059" y="0"/>
                  <a:pt x="1047564" y="234505"/>
                  <a:pt x="1047564" y="523782"/>
                </a:cubicBezTo>
                <a:cubicBezTo>
                  <a:pt x="1047564" y="813059"/>
                  <a:pt x="813059" y="1047564"/>
                  <a:pt x="523782" y="1047564"/>
                </a:cubicBezTo>
                <a:cubicBezTo>
                  <a:pt x="234505" y="1047564"/>
                  <a:pt x="0" y="813059"/>
                  <a:pt x="0" y="523782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192" tIns="171192" rIns="171192" bIns="171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Etnia</a:t>
            </a:r>
            <a:endPara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4283968" y="5661248"/>
            <a:ext cx="617983" cy="39550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4955950" y="2916298"/>
            <a:ext cx="1416250" cy="1416250"/>
          </a:xfrm>
          <a:custGeom>
            <a:avLst/>
            <a:gdLst>
              <a:gd name="connsiteX0" fmla="*/ 0 w 1112371"/>
              <a:gd name="connsiteY0" fmla="*/ 556186 h 1112371"/>
              <a:gd name="connsiteX1" fmla="*/ 556186 w 1112371"/>
              <a:gd name="connsiteY1" fmla="*/ 0 h 1112371"/>
              <a:gd name="connsiteX2" fmla="*/ 1112372 w 1112371"/>
              <a:gd name="connsiteY2" fmla="*/ 556186 h 1112371"/>
              <a:gd name="connsiteX3" fmla="*/ 556186 w 1112371"/>
              <a:gd name="connsiteY3" fmla="*/ 1112372 h 1112371"/>
              <a:gd name="connsiteX4" fmla="*/ 0 w 1112371"/>
              <a:gd name="connsiteY4" fmla="*/ 556186 h 11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71" h="1112371">
                <a:moveTo>
                  <a:pt x="0" y="556186"/>
                </a:moveTo>
                <a:cubicBezTo>
                  <a:pt x="0" y="249013"/>
                  <a:pt x="249013" y="0"/>
                  <a:pt x="556186" y="0"/>
                </a:cubicBezTo>
                <a:cubicBezTo>
                  <a:pt x="863359" y="0"/>
                  <a:pt x="1112372" y="249013"/>
                  <a:pt x="1112372" y="556186"/>
                </a:cubicBezTo>
                <a:cubicBezTo>
                  <a:pt x="1112372" y="863359"/>
                  <a:pt x="863359" y="1112372"/>
                  <a:pt x="556186" y="1112372"/>
                </a:cubicBezTo>
                <a:cubicBezTo>
                  <a:pt x="249013" y="1112372"/>
                  <a:pt x="0" y="863359"/>
                  <a:pt x="0" y="556186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143" tIns="178143" rIns="178143" bIns="1781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</a:t>
            </a:r>
            <a:endPara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259632" y="1353684"/>
            <a:ext cx="6696744" cy="4091540"/>
            <a:chOff x="1259632" y="1353684"/>
            <a:chExt cx="6696744" cy="4091540"/>
          </a:xfrm>
        </p:grpSpPr>
        <p:sp>
          <p:nvSpPr>
            <p:cNvPr id="5" name="Oval 4"/>
            <p:cNvSpPr/>
            <p:nvPr/>
          </p:nvSpPr>
          <p:spPr>
            <a:xfrm>
              <a:off x="1403649" y="1576360"/>
              <a:ext cx="6408712" cy="1636616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7"/>
            <p:cNvSpPr/>
            <p:nvPr/>
          </p:nvSpPr>
          <p:spPr>
            <a:xfrm>
              <a:off x="1259632" y="1353684"/>
              <a:ext cx="6696744" cy="4091540"/>
            </a:xfrm>
            <a:prstGeom prst="funnel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Forma livre 8"/>
          <p:cNvSpPr/>
          <p:nvPr/>
        </p:nvSpPr>
        <p:spPr>
          <a:xfrm>
            <a:off x="5938301" y="1512959"/>
            <a:ext cx="1416250" cy="1416250"/>
          </a:xfrm>
          <a:custGeom>
            <a:avLst/>
            <a:gdLst>
              <a:gd name="connsiteX0" fmla="*/ 0 w 1112371"/>
              <a:gd name="connsiteY0" fmla="*/ 556186 h 1112371"/>
              <a:gd name="connsiteX1" fmla="*/ 556186 w 1112371"/>
              <a:gd name="connsiteY1" fmla="*/ 0 h 1112371"/>
              <a:gd name="connsiteX2" fmla="*/ 1112372 w 1112371"/>
              <a:gd name="connsiteY2" fmla="*/ 556186 h 1112371"/>
              <a:gd name="connsiteX3" fmla="*/ 556186 w 1112371"/>
              <a:gd name="connsiteY3" fmla="*/ 1112372 h 1112371"/>
              <a:gd name="connsiteX4" fmla="*/ 0 w 1112371"/>
              <a:gd name="connsiteY4" fmla="*/ 556186 h 11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71" h="1112371">
                <a:moveTo>
                  <a:pt x="0" y="556186"/>
                </a:moveTo>
                <a:cubicBezTo>
                  <a:pt x="0" y="249013"/>
                  <a:pt x="249013" y="0"/>
                  <a:pt x="556186" y="0"/>
                </a:cubicBezTo>
                <a:cubicBezTo>
                  <a:pt x="863359" y="0"/>
                  <a:pt x="1112372" y="249013"/>
                  <a:pt x="1112372" y="556186"/>
                </a:cubicBezTo>
                <a:cubicBezTo>
                  <a:pt x="1112372" y="863359"/>
                  <a:pt x="863359" y="1112372"/>
                  <a:pt x="556186" y="1112372"/>
                </a:cubicBezTo>
                <a:cubicBezTo>
                  <a:pt x="249013" y="1112372"/>
                  <a:pt x="0" y="863359"/>
                  <a:pt x="0" y="556186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143" tIns="178143" rIns="178143" bIns="1781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</a:t>
            </a:r>
            <a:endParaRPr lang="pt-PT" sz="105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3875830" y="1556792"/>
            <a:ext cx="1416250" cy="1416250"/>
          </a:xfrm>
          <a:custGeom>
            <a:avLst/>
            <a:gdLst>
              <a:gd name="connsiteX0" fmla="*/ 0 w 1112371"/>
              <a:gd name="connsiteY0" fmla="*/ 556186 h 1112371"/>
              <a:gd name="connsiteX1" fmla="*/ 556186 w 1112371"/>
              <a:gd name="connsiteY1" fmla="*/ 0 h 1112371"/>
              <a:gd name="connsiteX2" fmla="*/ 1112372 w 1112371"/>
              <a:gd name="connsiteY2" fmla="*/ 556186 h 1112371"/>
              <a:gd name="connsiteX3" fmla="*/ 556186 w 1112371"/>
              <a:gd name="connsiteY3" fmla="*/ 1112372 h 1112371"/>
              <a:gd name="connsiteX4" fmla="*/ 0 w 1112371"/>
              <a:gd name="connsiteY4" fmla="*/ 556186 h 11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371" h="1112371">
                <a:moveTo>
                  <a:pt x="0" y="556186"/>
                </a:moveTo>
                <a:cubicBezTo>
                  <a:pt x="0" y="249013"/>
                  <a:pt x="249013" y="0"/>
                  <a:pt x="556186" y="0"/>
                </a:cubicBezTo>
                <a:cubicBezTo>
                  <a:pt x="863359" y="0"/>
                  <a:pt x="1112372" y="249013"/>
                  <a:pt x="1112372" y="556186"/>
                </a:cubicBezTo>
                <a:cubicBezTo>
                  <a:pt x="1112372" y="863359"/>
                  <a:pt x="863359" y="1112372"/>
                  <a:pt x="556186" y="1112372"/>
                </a:cubicBezTo>
                <a:cubicBezTo>
                  <a:pt x="249013" y="1112372"/>
                  <a:pt x="0" y="863359"/>
                  <a:pt x="0" y="556186"/>
                </a:cubicBezTo>
                <a:close/>
              </a:path>
            </a:pathLst>
          </a:custGeom>
          <a:solidFill>
            <a:srgbClr val="F78009"/>
          </a:solidFill>
          <a:ln>
            <a:solidFill>
              <a:srgbClr val="F78009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143" tIns="178143" rIns="178143" bIns="17814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Costumes</a:t>
            </a:r>
            <a:endPara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1763688" y="1445332"/>
            <a:ext cx="1407604" cy="1407604"/>
          </a:xfrm>
          <a:custGeom>
            <a:avLst/>
            <a:gdLst>
              <a:gd name="connsiteX0" fmla="*/ 0 w 1047564"/>
              <a:gd name="connsiteY0" fmla="*/ 523782 h 1047564"/>
              <a:gd name="connsiteX1" fmla="*/ 523782 w 1047564"/>
              <a:gd name="connsiteY1" fmla="*/ 0 h 1047564"/>
              <a:gd name="connsiteX2" fmla="*/ 1047564 w 1047564"/>
              <a:gd name="connsiteY2" fmla="*/ 523782 h 1047564"/>
              <a:gd name="connsiteX3" fmla="*/ 523782 w 1047564"/>
              <a:gd name="connsiteY3" fmla="*/ 1047564 h 1047564"/>
              <a:gd name="connsiteX4" fmla="*/ 0 w 1047564"/>
              <a:gd name="connsiteY4" fmla="*/ 523782 h 10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64" h="1047564">
                <a:moveTo>
                  <a:pt x="0" y="523782"/>
                </a:moveTo>
                <a:cubicBezTo>
                  <a:pt x="0" y="234505"/>
                  <a:pt x="234505" y="0"/>
                  <a:pt x="523782" y="0"/>
                </a:cubicBezTo>
                <a:cubicBezTo>
                  <a:pt x="813059" y="0"/>
                  <a:pt x="1047564" y="234505"/>
                  <a:pt x="1047564" y="523782"/>
                </a:cubicBezTo>
                <a:cubicBezTo>
                  <a:pt x="1047564" y="813059"/>
                  <a:pt x="813059" y="1047564"/>
                  <a:pt x="523782" y="1047564"/>
                </a:cubicBezTo>
                <a:cubicBezTo>
                  <a:pt x="234505" y="1047564"/>
                  <a:pt x="0" y="813059"/>
                  <a:pt x="0" y="5237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192" tIns="171192" rIns="171192" bIns="17119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Religião</a:t>
            </a:r>
            <a:endPara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763688" y="6021288"/>
            <a:ext cx="5688633" cy="741580"/>
          </a:xfrm>
          <a:custGeom>
            <a:avLst/>
            <a:gdLst>
              <a:gd name="connsiteX0" fmla="*/ 0 w 2966323"/>
              <a:gd name="connsiteY0" fmla="*/ 0 h 741580"/>
              <a:gd name="connsiteX1" fmla="*/ 2966323 w 2966323"/>
              <a:gd name="connsiteY1" fmla="*/ 0 h 741580"/>
              <a:gd name="connsiteX2" fmla="*/ 2966323 w 2966323"/>
              <a:gd name="connsiteY2" fmla="*/ 741580 h 741580"/>
              <a:gd name="connsiteX3" fmla="*/ 0 w 2966323"/>
              <a:gd name="connsiteY3" fmla="*/ 741580 h 741580"/>
              <a:gd name="connsiteX4" fmla="*/ 0 w 2966323"/>
              <a:gd name="connsiteY4" fmla="*/ 0 h 74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6323" h="741580">
                <a:moveTo>
                  <a:pt x="0" y="0"/>
                </a:moveTo>
                <a:lnTo>
                  <a:pt x="2966323" y="0"/>
                </a:lnTo>
                <a:lnTo>
                  <a:pt x="2966323" y="741580"/>
                </a:lnTo>
                <a:lnTo>
                  <a:pt x="0" y="7415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12090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kern="1200" dirty="0" smtClean="0"/>
              <a:t>Dão origem a diferentes culturas</a:t>
            </a:r>
            <a:endParaRPr lang="pt-PT" sz="2400" kern="1200" dirty="0"/>
          </a:p>
        </p:txBody>
      </p:sp>
    </p:spTree>
    <p:extLst>
      <p:ext uri="{BB962C8B-B14F-4D97-AF65-F5344CB8AC3E}">
        <p14:creationId xmlns:p14="http://schemas.microsoft.com/office/powerpoint/2010/main" val="5701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Fatores de identidade cultural</a:t>
            </a:r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2304256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539552" y="2780928"/>
            <a:ext cx="8136904" cy="1656184"/>
          </a:xfrm>
          <a:prstGeom prst="roundRect">
            <a:avLst/>
          </a:prstGeom>
          <a:solidFill>
            <a:srgbClr val="BFBFBF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arredondado 4"/>
          <p:cNvSpPr/>
          <p:nvPr/>
        </p:nvSpPr>
        <p:spPr>
          <a:xfrm>
            <a:off x="503548" y="2774062"/>
            <a:ext cx="2232248" cy="16561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467544" y="4581128"/>
            <a:ext cx="8208912" cy="1656184"/>
          </a:xfrm>
          <a:prstGeom prst="roundRect">
            <a:avLst/>
          </a:prstGeom>
          <a:solidFill>
            <a:srgbClr val="BFBFBF">
              <a:alpha val="60000"/>
            </a:srgbClr>
          </a:solidFill>
          <a:ln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03548" y="4581128"/>
            <a:ext cx="2232248" cy="1656184"/>
          </a:xfrm>
          <a:prstGeom prst="roundRect">
            <a:avLst/>
          </a:prstGeom>
          <a:solidFill>
            <a:srgbClr val="F7800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Etnia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843808" y="3133417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 o conjunto de tradições, modos de vida, técnicas e instituições que caracterizam um grupo humano.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2843808" y="4933617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indivíduos que partilha da mesma </a:t>
            </a:r>
            <a:r>
              <a:rPr lang="pt-PT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tradição </a:t>
            </a:r>
            <a:r>
              <a:rPr lang="pt-PT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como, 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exemplo, a língua, os costumes e a religião. </a:t>
            </a:r>
          </a:p>
        </p:txBody>
      </p:sp>
    </p:spTree>
    <p:extLst>
      <p:ext uri="{BB962C8B-B14F-4D97-AF65-F5344CB8AC3E}">
        <p14:creationId xmlns:p14="http://schemas.microsoft.com/office/powerpoint/2010/main" val="28854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2304256" cy="576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16016" y="184482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     A língua funciona como um elemento de identificação de um povo e ao mesmo tempo como fator diferenciador. </a:t>
            </a:r>
          </a:p>
          <a:p>
            <a:pPr algn="just"/>
            <a:r>
              <a:rPr lang="pt-PT" dirty="0" smtClean="0"/>
              <a:t>     No mundo falam-se mais de 6500 idiomas, sendo o continente asiático aquele onde existe maior número de línguas, com o </a:t>
            </a:r>
            <a:r>
              <a:rPr lang="pt-PT" u="sng" dirty="0" smtClean="0"/>
              <a:t>mandarim</a:t>
            </a:r>
            <a:r>
              <a:rPr lang="pt-PT" dirty="0" smtClean="0"/>
              <a:t> a reunir o maior número de falantes. 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66504"/>
            <a:ext cx="3384376" cy="421240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2339752" y="3277433"/>
            <a:ext cx="1061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dirty="0"/>
              <a:t>Principais línguas no mundo por falantes, 2011</a:t>
            </a:r>
          </a:p>
        </p:txBody>
      </p:sp>
    </p:spTree>
    <p:extLst>
      <p:ext uri="{BB962C8B-B14F-4D97-AF65-F5344CB8AC3E}">
        <p14:creationId xmlns:p14="http://schemas.microsoft.com/office/powerpoint/2010/main" val="40900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Fatores de identidade cultural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467544" y="1844824"/>
            <a:ext cx="3888432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chemeClr val="tx1"/>
                </a:solidFill>
              </a:rPr>
              <a:t>Principais línguas do mundo e sua distribuição</a:t>
            </a:r>
            <a:endParaRPr lang="pt-PT" sz="16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1951285"/>
            <a:ext cx="7092280" cy="48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DtW0URLqMujywMAAPMNAAAdAAAAdW5pdmVyc2FsL2NvbW1vbl9tZXNzYWdlcy5sbmetV9tu2zYYvi/QdyAEFNgulrYDWhSDo4C2GFuILLkiHSc7QGAkxiFCka4ObrOrPc0ebE+yX5Sd2GkHS/UuDJi0v+8/fyQHZ19yhdaiKKXRp87bkzcOEjo1mdTLU2fOzn/64KCy4jrjymhx6mjjoDP35YuB4npZ86WA7y9fIDTIRVnCsnSb1dMayezUmQ2TUTSd4fA6CaJxlAz9seOOTL7i+gEFZml+L374+f2HL2/fvf9x8HqD7EJEpzgI9qmQZXr3pgNRyOIoSICNBElIrpjj9sNEcxb4IXHczZd+6FlMLjtYnMcxCVlCA98jiU+TMGI2BwFhxHPca1OjO74WqDJoLcVnVN0JqGAlC4FKJTP7Q2pgQ9fikDEvxgs/HCcsigKakNDb7jgu0RnyCv4Z+qInS4wpiYGg4KUovgOb2BJbOMJK9WOY+ONJAB/WuDCRyzsFn6qvHzMSOu5M6EOoKaEUj0kyjK6gTo4bRn0Q0QV00kUfxDWh0AGEHsKE+NIfY+ZHYdNBMaEs9keP7ZNyjYxWD4inKeDQqhBraeoSdpqOElnbSGU/K5R8nEPj+jj4RpO2hEhq265LuRbgQpEdrgsMzYh4TWU+zv1fk3PsB8RLoFRetEiYneHGGIfu16ZCXCnTBAB2ebbmOhXoRqS8hlZ6gL9lMrN/W3EIu/HkUy3/RLzaTM6rzdCFHrl6dXKcaz4LQCgWvNAdJugZ1d7Ifx1sXpcQaVWJfFUdimInEyf/ixfHxjXDlP5nUF3qcmREz+z3DYdCi5MYDjSY9qE03RFkCv0BspZzqbqj/PAcDM0KUYLEiwL5+raHzUvI2h78ErLZA78gQ+qzJj/ippTVwePEJrmt1bfrm8K5rUQlnmp8I24NzK4SfA0FgH1ZtkU/+Q5jvYq5VcVGvnY1dsMSgkNLXsEtCYFLSuYQf9aBcz4l2wy20riXiYWpVWalSMl7K49QmzpvE7Jq69QavS1MbncVL7dz0Krz2TFetMHFrdHZjsFDpJTgeDSBEbL0AaNJgIcEOjo0KOdVegfyfmtqnXUkau9EHjnHQLbJDhW8SO/++evvjhzPPGl30Wb3l14kMGmNPJBHst9CU4nyj0MkDA/3cXbRBbW5Q25xHa+UtoCb5GHG8GgyhRpTW1JTF+nhU3uXYYrjC5hze+lx3Ckv7kEkmDGqF4sNuWmEqp/1p+t0XSmpRR/scRLZBMz8WYI9z74r4EWhZHrfHi0Z4laomgeGggdGV7LRBIegIc/4RCarnoRWtrcTCwPXrp/Gbf21ij+uSvs8G7zeea39C1BLAwQUAAIACAA7VtFEqrxD7gcDAAARCwAAJwAAAHVuaXZlcnNhbC9mbGFzaF9wdWJsaXNoaW5nX3NldHRpbmdzLnhtbNVW3U4aQRS+5ykm03gpqxarJbsYI5CSKhChsV6Zw87ATpyd2e7MgnjVp+mD9Ul6ZkcQojWoNanhAub8fOd3PiY8ukklmfLcCK0iulvdoYSrWDOhJhH9NmxvH1JiLCgGUiseUaUpOWpUwqwYSWGSAbcWTQ1BGGXqmY1oYm1WD4LZbFYVJsudVsvCIr6pxjoNspwbrizPg0zCHL/sPOOGNioVQkIvOtOskJwIhiko4bID2ZZgEhp4sxHE15NcF4qdaKlzkk9GEf1weOw+CxsP1RQpV64400ChE9s6MCZcPiAH4paThItJgokf1CiZCWaTiO7VHApaBw9RSmxfAziUE43FKHsHn3ILDCz4o49n+Y01C4EXsbmCVMRD1BBXf0Sbw6svl/3W+Wmn+/Vq2OudDjt9n0TpE6zjhMF6oBAT0kUe82WcEKyFOMG80WcM0vAwWBUtzMZarSXnzmSkJfa+9MJ9SEecdSHlK9MYXAvVRstdSsZYiJxH9DgXICkRFqSIl86mGBkrbDn/9qolQSzcM07OBvQ+vO9OnEBu+GpaC41xPY8bF7qQjMx1QaS45sRqgvUXKf5KOFkdDhnnOi2luD6WGCkw4lTwGWdHZU/vAP8W6BJDpAV64uZmklsf4UchbsmIj3WOuBymuOMoF8bjV58FnIEx96CwyHFrcNpptq463Wbr+5YrENgUVPxMcBw4TzP7FviAtSuNIaTU2M0VCOxMDIXh5XyYYKXZJmVuHDuBaTl0N8gSFMctMB+PiYoYV1Oogm8KGIMiWsk5gRivkHErNBW6MCjxy+KhzYsS9K5EqDLVCd4gDJYznm+CtrO797G2/+ng8HO9Gvz++Wv7Sac7WulLcNE8r5w8SSxLcnl458LAccHj1GDz4v9khsvWYJO2dnubWPW+bmJ17qmnv0I7m7hdQK6QON6FaRc5buIJFVlOilRYzv7l+r5gBV/17+T3921W8A1rfs21ezcl+9PyobP2sgmDR59eTpMKJVJshGPb5XutsV/bwbfSo6pKBdHWn7GNyh9QSwMEFAACAAgAO1bRRHkbvwy4AgAAWQoAACEAAAB1bml2ZXJzYWwvZmxhc2hfc2tpbl9zZXR0aW5ncy54bWyVVm1P2zAQ/r5fUXXfG/ZaJplKUDoJqRtoIL47yTWx6tiRfSnrv5/tOMRumzbLCQnfPY9970D0lonFh8mEZJJL9QyITBTaajrdhOU307RBlGKWSYEgcCakqiifLj7+dB9JHPISS+5AjeVsaAb9M3P3jaH4N77NrQwRMlnVVOzXspCzlGbbQslG5BddK/c1KM7E1iCvfsyXq8EHONP4gFBFPq2urYyj1Aq0BuvS95WViyxOU+DdS1fuG8npnzof/QFtxzRDR7v9ZGWIVtMC4iRf31oZxgtze1yVuZXzBIS/aKBfPlsZhHK6BxVffv/VyiBD1k39Pz1SK1nYhMac80V853BJczN+1qsrKxcJNiD70MUq+PS4WO8DkP81nHtix1VJ/mTzerAQbNFTDgtUDZCkO7U2Xcq3xwbNfMBiQ7k2gFDVg56M00+00d01sa7H/YE3JvLwLq/pIa+SNxUsW4dDZGzoCcvlnVsWIfZdF7ioYOeVgY+9skf+Nok9QgbKHvnMWQ6Pgu+PPTg0taSuynfU1/N8AYwVBDXH3Fu7U2e1L63t7OrAVa/oMJXMYWE3gtnXFJkUL6wCWz+SOFPrWXLkGhF0xwrH+GVx6f4ZodYkOdD7ljvdYAQZcjjVd85Ts63DpLlz3JbeGvdl+9ehD7E9T9As85spRaRZWZlo9XTieWZaTHqmyWmGTw6oB7GRIzkVVVtQL1Lysa8IiRBiXWRDYNmO2BCcJEEKSHI6ycRfcir7oqlSUCtTNAZd78S6FleyouTmB18ZvEEeEwaMLRNLc52g7L01A4XvAKAqK7vGbQ+tpWo4Mg474N4aKFzAQ5ERbaZuqNtucQ0bDPvNa0Y1pF8XfaOEuNhwgvBq/JLx4gkNI3oeaapdZNHwd6u4vzlazt1Gs60XLjN39p0UXWzsxxk0Svsv5T9QSwMEFAACAAgAO1bRRE4QfUbeAgAAIgoAACYAAAB1bml2ZXJzYWwvaHRtbF9wdWJsaXNoaW5nX3NldHRpbmdzLnhtbNVWUVMaMRB+51dk0vFRTq2tljlwHMGRqQVG6FifnOUSuIy55JrkQHzqr+kP6y/p5iIIo2XQ0U47PEA2u99+32azJD66zSSZcGOFVnW6W92hhKtEM6HGdfp1cLp9SIl1oBhIrXidKk3JUaMS58VQCpv2uXPoagnCKFvLXZ2mzuW1KJpOp1Vhc+N3tSwc4ttqorMoN9xy5biJcgkz/HKznFvaqFQIiYPpi2aF5EQwpKCEZwfyzGWSRsFrCMnN2OhCsRMttSFmPKzTd4fH/jP3CUhNkXHltdkGGr3Z1YAx4emA7Is7TlIuxinyPtinZCqYS+t0b9+joHf0GKXEDhLAo5xo1KLcPXzGHTBwEJYhn+O3zs4NwcRmCjKRDHCHePl12hxcn131Whfn7c7n60G3ez5o9wKJMiZaxYmj1UQxEtKFSfgiTwzOQZIib4wZgbQ8jpZNc7eRVivk/JoMtcTSl1GUjJCpnNXpsREgKREOpEgWuw7MmLtTIVGDj92tjpSjD4BBb5KCsXw50XzH+iomjUtdSEZmuiBS3HDiNEFFRYa/Uk6Wy01GRmelVYJ1xErBOJkIPuXsqKzSPeCfEl1hiqzASGzFXHIXMnwvxB0Z8pE2iMthgk2LdmEDfvVZwDlY+wAKc45b/fN2s3Xd7jRb37a8QGATUMkzwfEIeZa7t8AH1K40ppBSYzWXILAyCRSWl+fDBCvdNpG5ce4UJuWh+4MsQfG4BfIJmLiRYGsJVfBNARNQRCs5I5DgpbC+hSZCFxYtoVkCtH0RwRBKhCqpjnFAYTLDuNkEbWd37/3+h48Hh59q1ejXj5/ba4PuB0VPgs8WJsXJ2lGxGBeP71wc+Rv69GV3pvhbd/2q1d+kUJ3uJl7dz5t4XYRh0lsaJJuEXYJROAr+C9cOTq1xGJE4t6TIhOPsNRvyBU21/h8ktNwrNdUbqlh7Nf5dEWG1eDCsvBDi6MknTAXtq++6RuU3UEsDBBQAAgAIADtW0URstOJ3pQEAADYGAAAfAAAAdW5pdmVyc2FsL2h0bWxfc2tpbl9zZXR0aW5ncy5qc42UTW/CMAyG7/yKKrtOiH2y7YYGk5A4TBq3aYdQTKlI4yhNOxjiv68OX02ajsWX5uXhdew23naiarGYRS/R1j7b/bu7txqQZnQB164uWvSMdKY05CANNynKaZqBSCUwjyyPDid5dyZC/kxa79nmw4DKa3YM6YcFF3mdVgEHHdDy0J/LAPgdAtch8eckdmp17Wuq9XtWGIOyG6M0VbO6EnXGLcOu3uyq1+jBWIK+gC54DI5p36428uz40KeoczFmisvNBBPszni8SjQWct6Wf7lRoKtXvtoDvef+68ixE2luxgYyP/HoiaKdpM8qh0PexxFFEBZ8BqLm27PrD9Qxbhbk0WWap+ZID24o6rTiCTS69DSgcDFZeTW62adocgbWZk/c3VI4hOAb0A2r4T2FA6Iq1D9eoNKYUEcaaLPnJ1Qgn6cyOaTuUQQ5OizZtnXvXKg9/pA5Vwi9K7QM3NOsbXSELr6nGWcoHbPmXtZJ6NKLkBjKiwFNtQ6h5hgx/hih/WfEuDE8XmbVdKiG42kGgx7LBZKQcb0CPUUUVT1fl07uJ+/sfgFQSwMEFAACAAgAO1bRRB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DtW0USUE7MiaQAAAG4AAAAcAAAAdW5pdmVyc2FsL2xvY2FsX3NldHRpbmdzLnhtbA3MMQ6DMAxA0Z1TWN4p7daBwMZWltIDWMRFkRwbkYDg9mT7w9Nv+zMKHLylYOrw9XgisM7mgy4Of9NQvxFSJvUkpuxQDaHvqlZsJvlyzgUmWIUu3iaOJTKPFIscdhGo4VNe/8Aem666AVBLAwQUAAIACAAUbUx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7VtFE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DxW0UQEeK194AkAAMYeAAAXAAAAdW5pdmVyc2FsL3VuaXZlcnNhbC5wbmftmWtUU1cWx+NrRnSUUkfCYlJSqWJrKykwvB8Ri0NtgdhaCRggFBSWQAhwhQgBotQWlFdn0QLKI6urrWgD4SUJUEKwhFBKTKZieCUQMZjUQAghkAfJDXOvnWn7deZzPmTd/PY9+3/3OWuffe66+8aZqPB9e5z3IBCIfaffDfsQgdjpgUDsiN/9J8hS2aB0hS7bgA/DTyKYQtRzCHamhkaGIhCd1XstH++C2C7r3VgAgdg/DP+2jZLvXkAgXAinw0I/upKgnossv5A6N7RgiihGYK8SHnza+8/lsMvflpSEHjnsfnjPyTO7VcdKyp66lSX6vHf5oN3Jlw7N7NxRktLCR/6klGWtNd6TBk+IxXMT2AFn9zstwj7R+/iNp9aNe2ft93/fzgXV5FK2rNi8qmggJxhBDc0eiicrleXmUZQUMGJdAsu0LVjwkr8TZH5y+lZCZ1F8WAXXutE+fnAbZGq+/9wR6SDnGOYJTATsSYzgXnlb4xF7fCdEvZg7xCDjMNraEbf7vzc7zr8YJyuDFU+UlMEqh21gAxvYwAY2sIENbGADG9jABjawgQ1sYAMb2OD/giCjWbZVDH917NWE/QW6vBrKg+nl/wkWzjvI5yiy4AHL2ngpMuHKwupyt8hlcPVTjDQQiAMKgUZggKGDRl7tB1FF3th5wZq2hm5Z/CZ/rTUwmaVlkMgpJpJwGFflpBnQCReet9ATXJaLvEcDRzkBaMjvbsFSG5uZm/1AUJO6nNZA7RbmOg+hJs6xaN/VvMZ/H8O5HzRkzqyi5oYoN7XVtMKPe5an6wbXvx1uIA+aro3SwCUiehBUk4lGq4G7de2ZtHmKSANBOiiiWXWltWp6XSyZm0Fu7iZxsFsmkf1xiQtXpSuYSV9002fPFJjpD6YxOxCIlXZTMuivqTLOGwbZ0pX51m5n6kEgw7co9MGYw9d5B/kpL0KoH3tSGrL+1Zs4S3OB6p59kM+2Cy50O53xx/CQHK1GWyCtMs3gBurpplSsecbwDv96ibrPCW2eHnXfd8Yr09rU2T3PykhAioIN0pEutRmc/lL8n0CAKKBZFyDVe41Xj0LxGMYH4uUmJZ0opOE6Z/XzaYI3FE7ktbYjR8MrxKHnWoXK/pQu35oxRtRmSlfv7UQhcT51rReksS6+nO+rUA7abwdO/RDxi9IMhtEiOm4r0wZlbhYd6BjK2lBsdMTf8rqWThPzSrGWhYu7Z+L0zn0rIQoUS4MhkIXptIv8xqlj3yDgKKSUJG9NsDhNQmV4tNxOjieZA8Iq0mfnE7LEv7x9YAQMW/dk8noDdY0oLMVrhk6rlj8qzsF+9XH57gM7WLl8fUH9iSzUDsVWdUEmhloZR0HrwIEonH+tv6boMfSAFXrfFC9NSH2Foda08RtV3xlkvXsc5BGS6zk9GWRrQXEh5pNkr2tS66xITQimEHh+zYua1/jzLGuKRJEGjv/wQNE19WOfuVdVcCBFj78Dxywa8JY3mhNRBHUy2VsRoCAdYajp7/H8Jny+ijsuCWwOW3nIy63d60RJ35AGj5V1zlp7y8s88HWCcyeq95IQiKGaXGGlDz7aPE2o7GOa6ifFIVGHkhovNZxh1pIUx7fXtXnV8E1LBlXCbimzby0RXaU38OpH2eyKivzykWOeDzclRUf5edyb+RmSScUHBt6Vx+mL0qKgTI5/+w3n7X9CIKTk9sFNVQ6TWiUu1kcnC7Wz6e3HDcA53FtJKFp87ox/tBJgMsIq7P4qCf571cOdOa58y7lCIMjuWZ5AlO+mkwBeohHHYyx2tIBXvDeS8LiexmY46ZNTAs1+by8kYhV+h5eDV7xzmooES2vZSw8N3Zwbr0uWNF1yuHfRaLr7SGK8/y/xIPxsD2WWcJR50yn19uknPv4DAu23loZbKFFXcrXExTe1eFKXV9l5qpw0c/0T0kwc2BE8yO1UOvqxNvSiOUeUQmui7EW/qRtod0FPzY1mAHtfrmvzVfbS1Pvwu7YhhkDgALqlv2t2CsrfPmEf9rMXpckwLX0/yXuUY8cA1W186fWlefQ7cM25SlVV+s7HCMnkn9LoUL75XhSSekThDh5wE6a5/znuNX/WrBKSirwFENS6D15UqN6WaEDScP9X+3nYWhFulKO3rhhXKFxq9tfDnPyM2jY+NHIoMvYhifzoV+lLL4Qd3c5EtBoFqSGAcXOKW2ycZA9ufJ7anK9YvYcrUiW94gHtxKuSNajkuSvZvhd7RBxxfYOnEori6zKncOtaHRcVYugTxV+/ibY8+XNdgXYEiZm8lZsqSCPA3Z4qfEL+RX8u5w1G0Qo00S/82eIQ9Cmenyf+fKG2nBj3WfmXsRR+KwtuhikLFj5F1gLSho5ZGTyVeuC8WpMdVtEEl7OnJFdGjPZ1upF3dD8WfI6z55rnNGWmn6uLL2tZh9wND8nFgMm8HcqsSoqsyLC6PoHDKPuU59VkaAfEAe5AFAMMrirr9PJdbqQmosJvEi1PkaVEUIVHKszyZ0Tz7NR+ouknfG3NhRWumNdU2lZMhGb+vY7/N/JbL4TSYaF2jn42h4jX8lz5NR0BdA6OtjlRqilUBtrvukkHl1PR9evCZHOuwrO+mmaRo2OqPxN/85vWxto4BqPsV8aoUyEtFIaz/igHiz+StBy08fis/ciNztvrVfKNkM2fq92n5FZC5Gz+tMoArUwvVYTdsuQMUuMZRctt/LipQuexXNk/uhw88sIqtiIZpwPtCeAgtIIUTRNlvu9nc3KrvpPtDMSTORuTOeiWlzzyoslHb0HTxhVUa8oX1IdJv/vg+NKzSd5KTpVYb4hOZsrFeGJ85tZHrnxh4UcqFb+Za3mGkdFXhYbRcSW/WfcBw3zD45U/uAulhD/UxwBDiBMVKtCSzZg6iQ90wNE5MovCF3mAJX9X6wedikftoYJrX3fgwgpbZtWz0fUdug74nBqXIaEUH7tN2dWq4OK9DXdjSBTyZGwl5zt/vjivfWmxLPtsj5IZ32MpNI0TQ4J0Aq/xmE7PJWG9mAVvDlYjlVbBENSILiGADKCCoU6YGnOQ3yG75iCjTA84oF6CNPCNKjy3v8KxAUks1CY1/ZZ47EuZtflN/pvnlGNTJISXwi1zMX95scxDcULIyXjGFGQ3b37S8LqHYbR+/BelTH5VW0kulD/1NMe6JULeq4ebAsKxuc2FEgl2pMeVv3UTyvlnq1JAFF+4rpoP8hmPToa3tuRQEvxWYecKN4c/f/VXsLdCJ/pbSPi/FDmBcbHo6Ftx7r+3UKGl6f69hZpl5GLwsBjCIL5cbuovc9JttNPA9D640TxU48lJMhdgkwRT3C1QM0zVcNgoWCkLfwcX0WLcah9e4JJ3SL94x/1NEaxx+lRUGPNkYsm/AVBLAwQUAAIACAA8VtFEEZclJ0oAAABrAAAAGwAAAHVuaXZlcnNhbC91bml2ZXJzYWwucG5nLnhtbLOxr8jNUShLLSrOzM+zVTLUM1Cyt+PlsikoSi3LTC1XqACKGekZQICSQiUqtzwzpSQDKGRgYokQzEjNTM8osVUytzCHC+oDzQQAUEsBAgAAFAACAAgAO1bRREuoy6PLAwAA8w0AAB0AAAAAAAAAAQAAAAAAAAAAAHVuaXZlcnNhbC9jb21tb25fbWVzc2FnZXMubG5nUEsBAgAAFAACAAgAO1bRRKq8Q+4HAwAAEQsAACcAAAAAAAAAAQAAAAAABgQAAHVuaXZlcnNhbC9mbGFzaF9wdWJsaXNoaW5nX3NldHRpbmdzLnhtbFBLAQIAABQAAgAIADtW0UR5G78MuAIAAFkKAAAhAAAAAAAAAAEAAAAAAFIHAAB1bml2ZXJzYWwvZmxhc2hfc2tpbl9zZXR0aW5ncy54bWxQSwECAAAUAAIACAA7VtFEThB9Rt4CAAAiCgAAJgAAAAAAAAABAAAAAABJCgAAdW5pdmVyc2FsL2h0bWxfcHVibGlzaGluZ19zZXR0aW5ncy54bWxQSwECAAAUAAIACAA7VtFEbLTid6UBAAA2BgAAHwAAAAAAAAABAAAAAABrDQAAdW5pdmVyc2FsL2h0bWxfc2tpbl9zZXR0aW5ncy5qc1BLAQIAABQAAgAIADtW0UQa2uo7qgAAAB8BAAAaAAAAAAAAAAEAAAAAAE0PAAB1bml2ZXJzYWwvaTE4bl9wcmVzZXRzLnhtbFBLAQIAABQAAgAIADtW0USUE7MiaQAAAG4AAAAcAAAAAAAAAAEAAAAAAC8QAAB1bml2ZXJzYWwvbG9jYWxfc2V0dGluZ3MueG1sUEsBAgAAFAACAAgAFG1MRM6CCTfsAgAAiAgAABQAAAAAAAAAAQAAAAAA0hAAAHVuaXZlcnNhbC9wbGF5ZXIueG1sUEsBAgAAFAACAAgAO1bRRDXb2a1oAQAA8wIAACkAAAAAAAAAAQAAAAAA8BMAAHVuaXZlcnNhbC9za2luX2N1c3RvbWl6YXRpb25fc2V0dGluZ3MueG1sUEsBAgAAFAACAAgAPFbRRAR4rX3gCQAAxh4AABcAAAAAAAAAAAAAAAAAnxUAAHVuaXZlcnNhbC91bml2ZXJzYWwucG5nUEsBAgAAFAACAAgAPFbRRBGXJSdKAAAAawAAABsAAAAAAAAAAQAAAAAAtB8AAHVuaXZlcnNhbC91bml2ZXJzYWwucG5nLnhtbFBLBQYAAAAACwALAEkDAAA3IAAAAAA="/>
  <p:tag name="ISPRING_ULTRA_SCORM_COURSE_ID" val="C01ECEFA-8B76-4B59-9CFD-BC7815133720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7_Diversidade cultural"/>
  <p:tag name="ISPRING_RESOURCE_PATHS_HASH_PRESENTER" val="82b010cf8e575c610e04fc0d35487d4787a677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495</Words>
  <Application>Microsoft Office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Black</vt:lpstr>
      <vt:lpstr>Bauhaus 93</vt:lpstr>
      <vt:lpstr>Blippo Light SF</vt:lpstr>
      <vt:lpstr>Calibri</vt:lpstr>
      <vt:lpstr>Calisto MT</vt:lpstr>
      <vt:lpstr>Castellar</vt:lpstr>
      <vt:lpstr>Century Gothic</vt:lpstr>
      <vt:lpstr>Cooper Black</vt:lpstr>
      <vt:lpstr>Courier New</vt:lpstr>
      <vt:lpstr>Eras Bold ITC</vt:lpstr>
      <vt:lpstr>Gigi</vt:lpstr>
      <vt:lpstr>Showcard Gothic</vt:lpstr>
      <vt:lpstr>Tema do Office</vt:lpstr>
      <vt:lpstr>Diversidade cultural</vt:lpstr>
      <vt:lpstr>Resumo</vt:lpstr>
      <vt:lpstr>Diversidade cultural</vt:lpstr>
      <vt:lpstr>Diversidade cultural</vt:lpstr>
      <vt:lpstr>Diversidade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Fatores de identidade cultural</vt:lpstr>
      <vt:lpstr>Da globalização ao multiculturalismo</vt:lpstr>
      <vt:lpstr>Retrato de Portugal</vt:lpstr>
      <vt:lpstr>Retrato de Portugal</vt:lpstr>
      <vt:lpstr>FIM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7_Diversidade cultural</dc:title>
  <dc:creator>Vera Ribeiro</dc:creator>
  <cp:lastModifiedBy>Joana Lopes</cp:lastModifiedBy>
  <cp:revision>41</cp:revision>
  <dcterms:created xsi:type="dcterms:W3CDTF">2014-04-28T22:18:11Z</dcterms:created>
  <dcterms:modified xsi:type="dcterms:W3CDTF">2015-07-27T11:32:18Z</dcterms:modified>
</cp:coreProperties>
</file>